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5"/>
  </p:notesMasterIdLst>
  <p:sldIdLst>
    <p:sldId id="320" r:id="rId2"/>
    <p:sldId id="327" r:id="rId3"/>
    <p:sldId id="321" r:id="rId4"/>
    <p:sldId id="322" r:id="rId5"/>
    <p:sldId id="324" r:id="rId6"/>
    <p:sldId id="343" r:id="rId7"/>
    <p:sldId id="326" r:id="rId8"/>
    <p:sldId id="297" r:id="rId9"/>
    <p:sldId id="296" r:id="rId10"/>
    <p:sldId id="328" r:id="rId11"/>
    <p:sldId id="329" r:id="rId12"/>
    <p:sldId id="332" r:id="rId13"/>
    <p:sldId id="330" r:id="rId14"/>
    <p:sldId id="331" r:id="rId15"/>
    <p:sldId id="333" r:id="rId16"/>
    <p:sldId id="334" r:id="rId17"/>
    <p:sldId id="337" r:id="rId18"/>
    <p:sldId id="336" r:id="rId19"/>
    <p:sldId id="335" r:id="rId20"/>
    <p:sldId id="338" r:id="rId21"/>
    <p:sldId id="256" r:id="rId22"/>
    <p:sldId id="340" r:id="rId23"/>
    <p:sldId id="342" r:id="rId24"/>
  </p:sldIdLst>
  <p:sldSz cx="12192000" cy="6858000"/>
  <p:notesSz cx="6858000" cy="9144000"/>
  <p:embeddedFontLst>
    <p:embeddedFont>
      <p:font typeface="等线" panose="02010600030101010101" pitchFamily="2" charset="-122"/>
      <p:regular r:id="rId26"/>
    </p:embeddedFont>
    <p:embeddedFont>
      <p:font typeface="等线 Light" panose="02010600030101010101" pitchFamily="2" charset="-122"/>
      <p:regular r:id="rId27"/>
    </p:embeddedFont>
    <p:embeddedFont>
      <p:font typeface="UTM Azuki" panose="02040603050506020204" pitchFamily="18" charset="0"/>
      <p:regular r:id="rId28"/>
    </p:embeddedFont>
  </p:embeddedFontLst>
  <p:custDataLst>
    <p:tags r:id="rId29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7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2060"/>
    <a:srgbClr val="FF0066"/>
    <a:srgbClr val="FF9933"/>
    <a:srgbClr val="9AD6ED"/>
    <a:srgbClr val="FF5050"/>
    <a:srgbClr val="009900"/>
    <a:srgbClr val="BF1818"/>
    <a:srgbClr val="5C5E22"/>
    <a:srgbClr val="FFFFFF"/>
    <a:srgbClr val="FFC79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104" autoAdjust="0"/>
    <p:restoredTop sz="85207" autoAdjust="0"/>
  </p:normalViewPr>
  <p:slideViewPr>
    <p:cSldViewPr snapToGrid="0" showGuides="1">
      <p:cViewPr varScale="1">
        <p:scale>
          <a:sx n="71" d="100"/>
          <a:sy n="71" d="100"/>
        </p:scale>
        <p:origin x="1133" y="-293"/>
      </p:cViewPr>
      <p:guideLst>
        <p:guide orient="horz" pos="2137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93DEDE-07B8-4FAC-9522-042787A7ACF7}" type="datetimeFigureOut">
              <a:rPr lang="zh-CN" altLang="en-US" smtClean="0"/>
              <a:t>2022/1/26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7965A4-4F9B-42AD-97F6-5956B56DB13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654552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copy </a:t>
            </a:r>
            <a:r>
              <a:rPr lang="en-US" dirty="0" err="1"/>
              <a:t>đường</a:t>
            </a:r>
            <a:r>
              <a:rPr lang="en-US" dirty="0"/>
              <a:t> link </a:t>
            </a:r>
            <a:r>
              <a:rPr lang="en-US" dirty="0" err="1"/>
              <a:t>trên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dán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trình</a:t>
            </a:r>
            <a:r>
              <a:rPr lang="en-US" dirty="0"/>
              <a:t> </a:t>
            </a:r>
            <a:r>
              <a:rPr lang="en-US" dirty="0" err="1"/>
              <a:t>duyệt</a:t>
            </a:r>
            <a:r>
              <a:rPr lang="en-US" dirty="0"/>
              <a:t> </a:t>
            </a:r>
            <a:r>
              <a:rPr lang="en-US" dirty="0" err="1"/>
              <a:t>cốc</a:t>
            </a:r>
            <a:r>
              <a:rPr lang="en-US" dirty="0"/>
              <a:t> </a:t>
            </a:r>
            <a:r>
              <a:rPr lang="en-US" dirty="0" err="1"/>
              <a:t>cốc</a:t>
            </a:r>
            <a:r>
              <a:rPr lang="en-US" dirty="0"/>
              <a:t>, </a:t>
            </a:r>
            <a:r>
              <a:rPr lang="en-US" dirty="0" err="1"/>
              <a:t>chorme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mở</a:t>
            </a:r>
            <a:r>
              <a:rPr lang="en-US" dirty="0"/>
              <a:t> video </a:t>
            </a:r>
            <a:r>
              <a:rPr lang="en-US" dirty="0" err="1"/>
              <a:t>cho</a:t>
            </a:r>
            <a:r>
              <a:rPr lang="en-US" dirty="0"/>
              <a:t> HS </a:t>
            </a:r>
            <a:r>
              <a:rPr lang="en-US" dirty="0" err="1"/>
              <a:t>xem</a:t>
            </a:r>
            <a:r>
              <a:rPr lang="en-US" dirty="0"/>
              <a:t>.</a:t>
            </a:r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7965A4-4F9B-42AD-97F6-5956B56DB139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883934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7965A4-4F9B-42AD-97F6-5956B56DB139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651385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7965A4-4F9B-42AD-97F6-5956B56DB139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208564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Nhấn vào hình chim cắt để  có thêm thông tin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7965A4-4F9B-42AD-97F6-5956B56DB139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66113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7965A4-4F9B-42AD-97F6-5956B56DB139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964282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5F6AD-1DCF-4F18-9BBA-2BC622BDF2FB}" type="datetimeFigureOut">
              <a:rPr lang="zh-CN" altLang="en-US" smtClean="0"/>
              <a:t>2022/1/26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0D12B-A1F6-4D3F-98AE-9ADCFED71E0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039829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5F6AD-1DCF-4F18-9BBA-2BC622BDF2FB}" type="datetimeFigureOut">
              <a:rPr lang="zh-CN" altLang="en-US" smtClean="0"/>
              <a:t>2022/1/26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0D12B-A1F6-4D3F-98AE-9ADCFED71E0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546802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5F6AD-1DCF-4F18-9BBA-2BC622BDF2FB}" type="datetimeFigureOut">
              <a:rPr lang="zh-CN" altLang="en-US" smtClean="0"/>
              <a:t>2022/1/26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0D12B-A1F6-4D3F-98AE-9ADCFED71E0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855623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217CB70-55CF-448A-87DE-59A9B9F31C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5F6AD-1DCF-4F18-9BBA-2BC622BDF2FB}" type="datetimeFigureOut">
              <a:rPr lang="zh-CN" altLang="en-US" smtClean="0"/>
              <a:t>2022/1/26</a:t>
            </a:fld>
            <a:endParaRPr lang="zh-CN" alt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7783DA6-AD81-470E-9D54-6C2EA1E827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42B3D6-0455-40EE-991D-DE94E80BAF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0D12B-A1F6-4D3F-98AE-9ADCFED71E0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856509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5F6AD-1DCF-4F18-9BBA-2BC622BDF2FB}" type="datetimeFigureOut">
              <a:rPr lang="zh-CN" altLang="en-US" smtClean="0"/>
              <a:t>2022/1/26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0D12B-A1F6-4D3F-98AE-9ADCFED71E0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01397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5F6AD-1DCF-4F18-9BBA-2BC622BDF2FB}" type="datetimeFigureOut">
              <a:rPr lang="zh-CN" altLang="en-US" smtClean="0"/>
              <a:t>2022/1/26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0D12B-A1F6-4D3F-98AE-9ADCFED71E0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383121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5F6AD-1DCF-4F18-9BBA-2BC622BDF2FB}" type="datetimeFigureOut">
              <a:rPr lang="zh-CN" altLang="en-US" smtClean="0"/>
              <a:t>2022/1/26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0D12B-A1F6-4D3F-98AE-9ADCFED71E0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06090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5F6AD-1DCF-4F18-9BBA-2BC622BDF2FB}" type="datetimeFigureOut">
              <a:rPr lang="zh-CN" altLang="en-US" smtClean="0"/>
              <a:t>2022/1/26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0D12B-A1F6-4D3F-98AE-9ADCFED71E0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467148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5F6AD-1DCF-4F18-9BBA-2BC622BDF2FB}" type="datetimeFigureOut">
              <a:rPr lang="zh-CN" altLang="en-US" smtClean="0"/>
              <a:t>2022/1/26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0D12B-A1F6-4D3F-98AE-9ADCFED71E0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97628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5F6AD-1DCF-4F18-9BBA-2BC622BDF2FB}" type="datetimeFigureOut">
              <a:rPr lang="zh-CN" altLang="en-US" smtClean="0"/>
              <a:t>2022/1/26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0D12B-A1F6-4D3F-98AE-9ADCFED71E0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0" name="标题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grpSp>
        <p:nvGrpSpPr>
          <p:cNvPr id="11" name="组合 10"/>
          <p:cNvGrpSpPr/>
          <p:nvPr userDrawn="1"/>
        </p:nvGrpSpPr>
        <p:grpSpPr>
          <a:xfrm>
            <a:off x="0" y="-293511"/>
            <a:ext cx="12895093" cy="8048541"/>
            <a:chOff x="0" y="-221063"/>
            <a:chExt cx="12895093" cy="7946844"/>
          </a:xfrm>
        </p:grpSpPr>
        <p:sp>
          <p:nvSpPr>
            <p:cNvPr id="12" name="矩形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9AD6E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9AD6ED"/>
                </a:solidFill>
              </a:endParaRPr>
            </a:p>
          </p:txBody>
        </p:sp>
        <p:grpSp>
          <p:nvGrpSpPr>
            <p:cNvPr id="13" name="组合 12"/>
            <p:cNvGrpSpPr/>
            <p:nvPr/>
          </p:nvGrpSpPr>
          <p:grpSpPr>
            <a:xfrm>
              <a:off x="144150" y="-221063"/>
              <a:ext cx="12750943" cy="7946844"/>
              <a:chOff x="2627224" y="-795141"/>
              <a:chExt cx="10013806" cy="7040780"/>
            </a:xfrm>
          </p:grpSpPr>
          <p:sp>
            <p:nvSpPr>
              <p:cNvPr id="14" name="矩形 13"/>
              <p:cNvSpPr/>
              <p:nvPr/>
            </p:nvSpPr>
            <p:spPr>
              <a:xfrm>
                <a:off x="2627224" y="-599283"/>
                <a:ext cx="5758249" cy="5957676"/>
              </a:xfrm>
              <a:prstGeom prst="rect">
                <a:avLst/>
              </a:prstGeom>
              <a:blipFill dpi="0" rotWithShape="1">
                <a:blip r:embed="rId2">
                  <a:alphaModFix amt="17000"/>
                  <a:lum bright="70000" contrast="-70000"/>
                </a:blip>
                <a:srcRect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>
                  <a:solidFill>
                    <a:srgbClr val="9AD6ED"/>
                  </a:solidFill>
                </a:endParaRPr>
              </a:p>
            </p:txBody>
          </p:sp>
          <p:sp>
            <p:nvSpPr>
              <p:cNvPr id="15" name="矩形 14"/>
              <p:cNvSpPr/>
              <p:nvPr/>
            </p:nvSpPr>
            <p:spPr>
              <a:xfrm rot="10601959">
                <a:off x="6872592" y="-795141"/>
                <a:ext cx="5768438" cy="7040780"/>
              </a:xfrm>
              <a:prstGeom prst="rect">
                <a:avLst/>
              </a:prstGeom>
              <a:blipFill dpi="0" rotWithShape="1">
                <a:blip r:embed="rId3">
                  <a:alphaModFix amt="17000"/>
                  <a:lum bright="70000" contrast="-70000"/>
                </a:blip>
                <a:srcRect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>
                  <a:solidFill>
                    <a:srgbClr val="9AD6ED"/>
                  </a:solidFill>
                </a:endParaRPr>
              </a:p>
            </p:txBody>
          </p:sp>
        </p:grp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5B2D16F0-F50A-4305-B0C2-30D0E7DF0D74}"/>
              </a:ext>
            </a:extLst>
          </p:cNvPr>
          <p:cNvSpPr/>
          <p:nvPr userDrawn="1"/>
        </p:nvSpPr>
        <p:spPr>
          <a:xfrm>
            <a:off x="11178581" y="97602"/>
            <a:ext cx="1013419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0" cap="none" spc="0">
                <a:ln w="0"/>
                <a:solidFill>
                  <a:srgbClr val="9AD6E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32291755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5F6AD-1DCF-4F18-9BBA-2BC622BDF2FB}" type="datetimeFigureOut">
              <a:rPr lang="zh-CN" altLang="en-US" smtClean="0"/>
              <a:t>2022/1/26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0D12B-A1F6-4D3F-98AE-9ADCFED71E0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26092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5F6AD-1DCF-4F18-9BBA-2BC622BDF2FB}" type="datetimeFigureOut">
              <a:rPr lang="zh-CN" altLang="en-US" smtClean="0"/>
              <a:t>2022/1/26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0D12B-A1F6-4D3F-98AE-9ADCFED71E0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030811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curtains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hyperlink" Target="https://www.facebook.com/teamKTUTS" TargetMode="Externa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E5F6AD-1DCF-4F18-9BBA-2BC622BDF2FB}" type="datetimeFigureOut">
              <a:rPr lang="zh-CN" altLang="en-US" smtClean="0"/>
              <a:t>2022/1/26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B0D12B-A1F6-4D3F-98AE-9ADCFED71E04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5A649001-F200-4E5F-A95F-F919078444E0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43256" y="13641988"/>
            <a:ext cx="1553088" cy="1242411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E5E223BE-E89B-4C8A-8EB2-76C95B86C5BC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39944" y="14884399"/>
            <a:ext cx="1553088" cy="1242411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548EB6FF-FD2C-4269-AAC1-5C2B06E50999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06288" y="-7366001"/>
            <a:ext cx="1553088" cy="1242411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4FD061B7-80E3-41E7-8B10-779F60B718D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15600" y="-8608412"/>
            <a:ext cx="1553088" cy="1242411"/>
          </a:xfrm>
          <a:prstGeom prst="rect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22D5B84C-53A3-4B2D-9F42-ECFEB53967CC}"/>
              </a:ext>
            </a:extLst>
          </p:cNvPr>
          <p:cNvSpPr/>
          <p:nvPr userDrawn="1"/>
        </p:nvSpPr>
        <p:spPr>
          <a:xfrm>
            <a:off x="11178581" y="97602"/>
            <a:ext cx="1013419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0" cap="none" spc="0">
                <a:ln w="0"/>
                <a:solidFill>
                  <a:srgbClr val="9AD6E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KTUTS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8802BDE-640C-40BD-ABAC-123986484383}"/>
              </a:ext>
            </a:extLst>
          </p:cNvPr>
          <p:cNvSpPr txBox="1"/>
          <p:nvPr userDrawn="1"/>
        </p:nvSpPr>
        <p:spPr>
          <a:xfrm>
            <a:off x="2394198" y="9308753"/>
            <a:ext cx="931122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Liên hệ page:</a:t>
            </a: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  <a:hlinkClick r:id="rId15"/>
              </a:rPr>
              <a:t>https://www.facebook.com/teamKTUTS</a:t>
            </a: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Đây là sản phẩm của nhóm KTUTS. Mọi chi tiết vui lòng liên hệ page hoặc SĐT: 0922 645 654</a:t>
            </a:r>
          </a:p>
        </p:txBody>
      </p:sp>
      <p:pic>
        <p:nvPicPr>
          <p:cNvPr id="13" name="Picture 12" descr="A picture containing diagram&#10;&#10;Description automatically generated">
            <a:extLst>
              <a:ext uri="{FF2B5EF4-FFF2-40B4-BE49-F238E27FC236}">
                <a16:creationId xmlns:a16="http://schemas.microsoft.com/office/drawing/2014/main" id="{13363A28-3542-4BB9-AA97-014E7D8BB0D0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9063014"/>
            <a:ext cx="1881378" cy="1625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38979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72" r:id="rId12"/>
  </p:sldLayoutIdLst>
  <mc:AlternateContent xmlns:mc="http://schemas.openxmlformats.org/markup-compatibility/2006" xmlns:p15="http://schemas.microsoft.com/office/powerpoint/2012/main">
    <mc:Choice Requires="p15">
      <p:transition spd="slow">
        <p15:prstTrans prst="curtains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.wa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.wav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.wav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10" Type="http://schemas.openxmlformats.org/officeDocument/2006/relationships/image" Target="../media/image3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0.png"/><Relationship Id="rId5" Type="http://schemas.openxmlformats.org/officeDocument/2006/relationships/slide" Target="slide18.xml"/><Relationship Id="rId4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png"/><Relationship Id="rId5" Type="http://schemas.openxmlformats.org/officeDocument/2006/relationships/image" Target="../media/image21.png"/><Relationship Id="rId4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png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hyperlink" Target="https://www.youtube.com/watch?v=xIRTM9xxRTk&amp;t=77s" TargetMode="External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41">
            <a:extLst>
              <a:ext uri="{FF2B5EF4-FFF2-40B4-BE49-F238E27FC236}">
                <a16:creationId xmlns:a16="http://schemas.microsoft.com/office/drawing/2014/main" id="{5B3E73A5-9A78-4430-A7E6-997096F5F0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120"/>
            <a:ext cx="12241652" cy="688512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2C3653F-763F-4631-98DF-BB351880EE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3506" y="367879"/>
            <a:ext cx="5913633" cy="18350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71ECF22-1539-4F81-BB3E-231A5F8ABDA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1527" y="3094822"/>
            <a:ext cx="3200677" cy="217036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D4488F6-178C-4069-8FF3-C5AC75AC5EE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6019" y="-637873"/>
            <a:ext cx="9022862" cy="431024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979F435-B877-4D24-8179-CBDB8C4AB7FF}"/>
              </a:ext>
            </a:extLst>
          </p:cNvPr>
          <p:cNvSpPr/>
          <p:nvPr/>
        </p:nvSpPr>
        <p:spPr>
          <a:xfrm>
            <a:off x="11178581" y="97602"/>
            <a:ext cx="1013419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0" cap="none" spc="0">
                <a:ln w="0"/>
                <a:solidFill>
                  <a:srgbClr val="9AD6E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2817079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222D457-4058-4E2E-8A5D-BB1E1578AD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ghtScreen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9757"/>
            <a:ext cx="12388579" cy="696775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A1742F7-C6EF-477E-A36D-4AA45846F294}"/>
              </a:ext>
            </a:extLst>
          </p:cNvPr>
          <p:cNvSpPr/>
          <p:nvPr/>
        </p:nvSpPr>
        <p:spPr>
          <a:xfrm>
            <a:off x="171450" y="1595438"/>
            <a:ext cx="6134100" cy="3605212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79F8C01-BD03-4805-8469-2658010F0C93}"/>
              </a:ext>
            </a:extLst>
          </p:cNvPr>
          <p:cNvSpPr/>
          <p:nvPr/>
        </p:nvSpPr>
        <p:spPr>
          <a:xfrm>
            <a:off x="6924728" y="317191"/>
            <a:ext cx="4552849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>
                <a:ln w="0"/>
                <a:solidFill>
                  <a:srgbClr val="1C643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zuki" panose="02040603050506020204" pitchFamily="18" charset="0"/>
              </a:rPr>
              <a:t>BÀI TẬP 2</a:t>
            </a:r>
            <a:endParaRPr lang="en-US" sz="8000" b="0" cap="none" spc="0">
              <a:ln w="0"/>
              <a:solidFill>
                <a:srgbClr val="1C643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zuki" panose="020406030505060202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7EC0BA0-49E6-4B29-BD3A-08E8B145B78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34" y="1778029"/>
            <a:ext cx="5760732" cy="3240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196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isInverted="1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3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1000"/>
                                      </p:iterate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0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1220"/>
                                </p:stCondLst>
                                <p:childTnLst>
                                  <p:par>
                                    <p:cTn id="22" presetID="64" presetClass="path" presetSubtype="0" accel="50000" fill="hold" grpId="1" nodeType="afterEffect" p14:presetBounceEnd="72000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0"/>
                                      </p:iterate>
                                      <p:childTnLst>
                                        <p:animMotion origin="layout" path="M 2.5E-6 -2.59259E-6 L 0.00976 0.2919 " pathEditMode="relative" rAng="0" ptsTypes="AA" p14:bounceEnd="72000">
                                          <p:cBhvr>
                                            <p:cTn id="23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82" y="1458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4" presetID="35" presetClass="path" presetSubtype="0" accel="70000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91667E-6 1.85185E-6 L -0.45247 0.0081 " pathEditMode="relative" rAng="0" ptsTypes="AA" p14:bounceEnd="62000">
                                          <p:cBhvr>
                                            <p:cTn id="25" dur="2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2630" y="39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6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 animBg="1"/>
          <p:bldP spid="6" grpId="0"/>
          <p:bldP spid="6" grpId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3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1000"/>
                                      </p:iterate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0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1220"/>
                                </p:stCondLst>
                                <p:childTnLst>
                                  <p:par>
                                    <p:cTn id="22" presetID="64" presetClass="path" presetSubtype="0" accel="50000" fill="hold" grpId="1" nodeType="after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0"/>
                                      </p:iterate>
                                      <p:childTnLst>
                                        <p:animMotion origin="layout" path="M 2.5E-6 -2.59259E-6 L 0.00976 0.2919 " pathEditMode="relative" rAng="0" ptsTypes="AA">
                                          <p:cBhvr>
                                            <p:cTn id="23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82" y="1458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4" presetID="35" presetClass="path" presetSubtype="0" accel="7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91667E-6 1.85185E-6 L -0.45247 0.0081 " pathEditMode="relative" rAng="0" ptsTypes="AA">
                                          <p:cBhvr>
                                            <p:cTn id="25" dur="2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2630" y="39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6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 animBg="1"/>
          <p:bldP spid="6" grpId="0"/>
          <p:bldP spid="6" grpId="1"/>
        </p:bld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CF6244C-2949-407B-899D-E9907D99982D}"/>
              </a:ext>
            </a:extLst>
          </p:cNvPr>
          <p:cNvSpPr/>
          <p:nvPr/>
        </p:nvSpPr>
        <p:spPr>
          <a:xfrm>
            <a:off x="723315" y="260041"/>
            <a:ext cx="11088292" cy="230832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>
                <a:ln w="0"/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zuki" panose="02040603050506020204" pitchFamily="18" charset="0"/>
              </a:rPr>
              <a:t>ĐUỔI HÌNH BẮT CHỮ</a:t>
            </a:r>
          </a:p>
          <a:p>
            <a:pPr algn="ctr"/>
            <a:r>
              <a:rPr lang="en-US" sz="7200">
                <a:ln w="0"/>
                <a:solidFill>
                  <a:srgbClr val="1C643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zuki" panose="02040603050506020204" pitchFamily="18" charset="0"/>
              </a:rPr>
              <a:t>Đây là tên một môn thể thao?</a:t>
            </a:r>
            <a:endParaRPr lang="en-US" sz="7200" b="0" cap="none" spc="0">
              <a:ln w="0"/>
              <a:solidFill>
                <a:srgbClr val="1C643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zuki" panose="020406030505060202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313910E-9002-4DC8-B599-73854C9419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260041"/>
            <a:ext cx="8077200" cy="454289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AF226C2-248D-4C13-88BC-95C2187E1182}"/>
              </a:ext>
            </a:extLst>
          </p:cNvPr>
          <p:cNvSpPr/>
          <p:nvPr/>
        </p:nvSpPr>
        <p:spPr>
          <a:xfrm>
            <a:off x="3692667" y="865671"/>
            <a:ext cx="5682967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3800">
                <a:ln w="0"/>
                <a:solidFill>
                  <a:srgbClr val="B225C3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UTM Azuki" panose="02040603050506020204" pitchFamily="18" charset="0"/>
              </a:rPr>
              <a:t>bóng đá</a:t>
            </a:r>
            <a:endParaRPr lang="en-US" sz="13800" b="0" cap="none" spc="0">
              <a:ln w="0"/>
              <a:solidFill>
                <a:srgbClr val="B225C3"/>
              </a:solidFill>
              <a:effectLst>
                <a:glow rad="101600">
                  <a:schemeClr val="accent4">
                    <a:satMod val="175000"/>
                    <a:alpha val="40000"/>
                  </a:schemeClr>
                </a:glow>
              </a:effectLst>
              <a:latin typeface="UTM Azuki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8447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isInverted="1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64" presetClass="path" presetSubtype="0" accel="50000" fill="hold" grpId="1" nodeType="afterEffect" p14:presetBounceEnd="72000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0"/>
                                      </p:iterate>
                                      <p:childTnLst>
                                        <p:animMotion origin="layout" path="M -2.5E-6 0 L 0.00313 0.5537 " pathEditMode="relative" rAng="0" ptsTypes="AA" p14:bounceEnd="72000">
                                          <p:cBhvr>
                                            <p:cTn id="10" dur="2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56" y="27685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" fill="hold">
                          <p:stCondLst>
                            <p:cond delay="indefinite"/>
                          </p:stCondLst>
                          <p:childTnLst>
                            <p:par>
                              <p:cTn id="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5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16" presetClass="exit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barn(inVertical)">
                                          <p:cBhvr>
                                            <p:cTn id="19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applaus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1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0"/>
                                      </p:iterate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3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2" grpId="1"/>
          <p:bldP spid="6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64" presetClass="path" presetSubtype="0" accel="50000" fill="hold" grpId="1" nodeType="after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0"/>
                                      </p:iterate>
                                      <p:childTnLst>
                                        <p:animMotion origin="layout" path="M -2.5E-6 0 L 0.00313 0.5537 " pathEditMode="relative" rAng="0" ptsTypes="AA">
                                          <p:cBhvr>
                                            <p:cTn id="10" dur="2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56" y="27685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" fill="hold">
                          <p:stCondLst>
                            <p:cond delay="indefinite"/>
                          </p:stCondLst>
                          <p:childTnLst>
                            <p:par>
                              <p:cTn id="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5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16" presetClass="exit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barn(inVertical)">
                                          <p:cBhvr>
                                            <p:cTn id="19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applaus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1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0"/>
                                      </p:iterate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3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2" grpId="1"/>
          <p:bldP spid="6" grpId="0"/>
        </p:bld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CF6244C-2949-407B-899D-E9907D99982D}"/>
              </a:ext>
            </a:extLst>
          </p:cNvPr>
          <p:cNvSpPr/>
          <p:nvPr/>
        </p:nvSpPr>
        <p:spPr>
          <a:xfrm>
            <a:off x="723315" y="260041"/>
            <a:ext cx="11088292" cy="230832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>
                <a:ln w="0"/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zuki" panose="02040603050506020204" pitchFamily="18" charset="0"/>
              </a:rPr>
              <a:t>ĐUỔI HÌNH BẮT CHỮ</a:t>
            </a:r>
          </a:p>
          <a:p>
            <a:pPr algn="ctr"/>
            <a:r>
              <a:rPr lang="en-US" sz="7200">
                <a:ln w="0"/>
                <a:solidFill>
                  <a:srgbClr val="1C643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zuki" panose="02040603050506020204" pitchFamily="18" charset="0"/>
              </a:rPr>
              <a:t>Đây là tên một môn thể thao?</a:t>
            </a:r>
            <a:endParaRPr lang="en-US" sz="7200" b="0" cap="none" spc="0">
              <a:ln w="0"/>
              <a:solidFill>
                <a:srgbClr val="1C643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zuki" panose="020406030505060202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313910E-9002-4DC8-B599-73854C9419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260041"/>
            <a:ext cx="8077200" cy="454289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AF226C2-248D-4C13-88BC-95C2187E1182}"/>
              </a:ext>
            </a:extLst>
          </p:cNvPr>
          <p:cNvSpPr/>
          <p:nvPr/>
        </p:nvSpPr>
        <p:spPr>
          <a:xfrm>
            <a:off x="3562553" y="791212"/>
            <a:ext cx="4685899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3800">
                <a:ln w="0"/>
                <a:solidFill>
                  <a:srgbClr val="EB1C24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UTM Azuki" panose="02040603050506020204" pitchFamily="18" charset="0"/>
              </a:rPr>
              <a:t>cờ vua</a:t>
            </a:r>
            <a:endParaRPr lang="en-US" sz="13800" b="0" cap="none" spc="0">
              <a:ln w="0"/>
              <a:solidFill>
                <a:srgbClr val="EB1C24"/>
              </a:solidFill>
              <a:effectLst>
                <a:glow rad="101600">
                  <a:schemeClr val="accent4">
                    <a:satMod val="175000"/>
                    <a:alpha val="40000"/>
                  </a:schemeClr>
                </a:glow>
              </a:effectLst>
              <a:latin typeface="UTM Azuki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4121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isInverted="1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64" presetClass="path" presetSubtype="0" accel="50000" fill="hold" grpId="1" nodeType="afterEffect" p14:presetBounceEnd="72000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0"/>
                                      </p:iterate>
                                      <p:childTnLst>
                                        <p:animMotion origin="layout" path="M -2.5E-6 0 L 0.00313 0.5537 " pathEditMode="relative" rAng="0" ptsTypes="AA" p14:bounceEnd="72000">
                                          <p:cBhvr>
                                            <p:cTn id="10" dur="2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56" y="27685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" fill="hold">
                          <p:stCondLst>
                            <p:cond delay="indefinite"/>
                          </p:stCondLst>
                          <p:childTnLst>
                            <p:par>
                              <p:cTn id="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5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16" presetClass="exit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barn(inVertical)">
                                          <p:cBhvr>
                                            <p:cTn id="19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applaus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1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0"/>
                                      </p:iterate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3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2" grpId="1"/>
          <p:bldP spid="6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64" presetClass="path" presetSubtype="0" accel="50000" fill="hold" grpId="1" nodeType="after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0"/>
                                      </p:iterate>
                                      <p:childTnLst>
                                        <p:animMotion origin="layout" path="M -2.5E-6 0 L 0.00313 0.5537 " pathEditMode="relative" rAng="0" ptsTypes="AA">
                                          <p:cBhvr>
                                            <p:cTn id="10" dur="2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56" y="27685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" fill="hold">
                          <p:stCondLst>
                            <p:cond delay="indefinite"/>
                          </p:stCondLst>
                          <p:childTnLst>
                            <p:par>
                              <p:cTn id="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5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16" presetClass="exit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barn(inVertical)">
                                          <p:cBhvr>
                                            <p:cTn id="19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applaus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1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0"/>
                                      </p:iterate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3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2" grpId="1"/>
          <p:bldP spid="6" grpId="0"/>
        </p:bld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CF6244C-2949-407B-899D-E9907D99982D}"/>
              </a:ext>
            </a:extLst>
          </p:cNvPr>
          <p:cNvSpPr/>
          <p:nvPr/>
        </p:nvSpPr>
        <p:spPr>
          <a:xfrm>
            <a:off x="723315" y="260041"/>
            <a:ext cx="11088292" cy="230832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>
                <a:ln w="0"/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zuki" panose="02040603050506020204" pitchFamily="18" charset="0"/>
              </a:rPr>
              <a:t>ĐUỔI HÌNH BẮT CHỮ</a:t>
            </a:r>
          </a:p>
          <a:p>
            <a:pPr algn="ctr"/>
            <a:r>
              <a:rPr lang="en-US" sz="7200">
                <a:ln w="0"/>
                <a:solidFill>
                  <a:srgbClr val="1C643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zuki" panose="02040603050506020204" pitchFamily="18" charset="0"/>
              </a:rPr>
              <a:t>Đây là tên một môn thể thao?</a:t>
            </a:r>
            <a:endParaRPr lang="en-US" sz="7200" b="0" cap="none" spc="0">
              <a:ln w="0"/>
              <a:solidFill>
                <a:srgbClr val="1C643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zuki" panose="020406030505060202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313910E-9002-4DC8-B599-73854C9419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0"/>
            <a:ext cx="8077200" cy="454289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AF226C2-248D-4C13-88BC-95C2187E1182}"/>
              </a:ext>
            </a:extLst>
          </p:cNvPr>
          <p:cNvSpPr/>
          <p:nvPr/>
        </p:nvSpPr>
        <p:spPr>
          <a:xfrm>
            <a:off x="2442596" y="687776"/>
            <a:ext cx="7306808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3800">
                <a:ln w="0"/>
                <a:solidFill>
                  <a:srgbClr val="EC8324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UTM Azuki" panose="02040603050506020204" pitchFamily="18" charset="0"/>
              </a:rPr>
              <a:t>bóng chày</a:t>
            </a:r>
            <a:endParaRPr lang="en-US" sz="13800" b="0" cap="none" spc="0">
              <a:ln w="0"/>
              <a:solidFill>
                <a:srgbClr val="EC8324"/>
              </a:solidFill>
              <a:effectLst>
                <a:glow rad="101600">
                  <a:schemeClr val="accent4">
                    <a:satMod val="175000"/>
                    <a:alpha val="40000"/>
                  </a:schemeClr>
                </a:glow>
              </a:effectLst>
              <a:latin typeface="UTM Azuki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529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isInverted="1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64" presetClass="path" presetSubtype="0" accel="50000" fill="hold" grpId="1" nodeType="afterEffect" p14:presetBounceEnd="72000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0"/>
                                      </p:iterate>
                                      <p:childTnLst>
                                        <p:animMotion origin="layout" path="M -2.5E-6 0 L 0.00313 0.5537 " pathEditMode="relative" rAng="0" ptsTypes="AA" p14:bounceEnd="72000">
                                          <p:cBhvr>
                                            <p:cTn id="10" dur="2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56" y="27685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" fill="hold">
                          <p:stCondLst>
                            <p:cond delay="indefinite"/>
                          </p:stCondLst>
                          <p:childTnLst>
                            <p:par>
                              <p:cTn id="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5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16" presetClass="exit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barn(inVertical)">
                                          <p:cBhvr>
                                            <p:cTn id="19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applaus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1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0"/>
                                      </p:iterate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3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2" grpId="1"/>
          <p:bldP spid="6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64" presetClass="path" presetSubtype="0" accel="50000" fill="hold" grpId="1" nodeType="after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0"/>
                                      </p:iterate>
                                      <p:childTnLst>
                                        <p:animMotion origin="layout" path="M -2.5E-6 0 L 0.00313 0.5537 " pathEditMode="relative" rAng="0" ptsTypes="AA">
                                          <p:cBhvr>
                                            <p:cTn id="10" dur="2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56" y="27685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" fill="hold">
                          <p:stCondLst>
                            <p:cond delay="indefinite"/>
                          </p:stCondLst>
                          <p:childTnLst>
                            <p:par>
                              <p:cTn id="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5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16" presetClass="exit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barn(inVertical)">
                                          <p:cBhvr>
                                            <p:cTn id="19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applaus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1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0"/>
                                      </p:iterate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3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2" grpId="1"/>
          <p:bldP spid="6" grpId="0"/>
        </p:bld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CF6244C-2949-407B-899D-E9907D99982D}"/>
              </a:ext>
            </a:extLst>
          </p:cNvPr>
          <p:cNvSpPr/>
          <p:nvPr/>
        </p:nvSpPr>
        <p:spPr>
          <a:xfrm>
            <a:off x="723315" y="260041"/>
            <a:ext cx="11088292" cy="230832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>
                <a:ln w="0"/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zuki" panose="02040603050506020204" pitchFamily="18" charset="0"/>
              </a:rPr>
              <a:t>ĐUỔI HÌNH BẮT CHỮ</a:t>
            </a:r>
          </a:p>
          <a:p>
            <a:pPr algn="ctr"/>
            <a:r>
              <a:rPr lang="en-US" sz="7200">
                <a:ln w="0"/>
                <a:solidFill>
                  <a:srgbClr val="1C643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zuki" panose="02040603050506020204" pitchFamily="18" charset="0"/>
              </a:rPr>
              <a:t>Đây là tên một môn thể thao?</a:t>
            </a:r>
            <a:endParaRPr lang="en-US" sz="7200" b="0" cap="none" spc="0">
              <a:ln w="0"/>
              <a:solidFill>
                <a:srgbClr val="1C643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zuki" panose="020406030505060202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313910E-9002-4DC8-B599-73854C94192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5938" y="374341"/>
            <a:ext cx="7219939" cy="406073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AF226C2-248D-4C13-88BC-95C2187E1182}"/>
              </a:ext>
            </a:extLst>
          </p:cNvPr>
          <p:cNvSpPr/>
          <p:nvPr/>
        </p:nvSpPr>
        <p:spPr>
          <a:xfrm>
            <a:off x="2945938" y="352374"/>
            <a:ext cx="6300123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3800" b="0" cap="none" spc="0">
                <a:ln w="0"/>
                <a:solidFill>
                  <a:srgbClr val="192D4B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UTM Azuki" panose="02040603050506020204" pitchFamily="18" charset="0"/>
              </a:rPr>
              <a:t>quần vợt</a:t>
            </a:r>
          </a:p>
        </p:txBody>
      </p:sp>
    </p:spTree>
    <p:extLst>
      <p:ext uri="{BB962C8B-B14F-4D97-AF65-F5344CB8AC3E}">
        <p14:creationId xmlns:p14="http://schemas.microsoft.com/office/powerpoint/2010/main" val="3986650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isInverted="1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64" presetClass="path" presetSubtype="0" accel="50000" fill="hold" grpId="1" nodeType="afterEffect" p14:presetBounceEnd="72000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0"/>
                                      </p:iterate>
                                      <p:childTnLst>
                                        <p:animMotion origin="layout" path="M -2.5E-6 0 L 0.00313 0.5537 " pathEditMode="relative" rAng="0" ptsTypes="AA" p14:bounceEnd="72000">
                                          <p:cBhvr>
                                            <p:cTn id="10" dur="2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56" y="27685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" fill="hold">
                          <p:stCondLst>
                            <p:cond delay="indefinite"/>
                          </p:stCondLst>
                          <p:childTnLst>
                            <p:par>
                              <p:cTn id="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5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16" presetClass="exit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barn(inVertical)">
                                          <p:cBhvr>
                                            <p:cTn id="19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applaus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1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0"/>
                                      </p:iterate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3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2" grpId="1"/>
          <p:bldP spid="6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64" presetClass="path" presetSubtype="0" accel="50000" fill="hold" grpId="1" nodeType="after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0"/>
                                      </p:iterate>
                                      <p:childTnLst>
                                        <p:animMotion origin="layout" path="M -2.5E-6 0 L 0.00313 0.5537 " pathEditMode="relative" rAng="0" ptsTypes="AA">
                                          <p:cBhvr>
                                            <p:cTn id="10" dur="2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56" y="27685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" fill="hold">
                          <p:stCondLst>
                            <p:cond delay="indefinite"/>
                          </p:stCondLst>
                          <p:childTnLst>
                            <p:par>
                              <p:cTn id="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5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16" presetClass="exit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barn(inVertical)">
                                          <p:cBhvr>
                                            <p:cTn id="19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applaus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1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0"/>
                                      </p:iterate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3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2" grpId="1"/>
          <p:bldP spid="6" grpId="0"/>
        </p:bld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1DD1FEC-14DC-43FF-8651-2503A71E8F17}"/>
              </a:ext>
            </a:extLst>
          </p:cNvPr>
          <p:cNvSpPr/>
          <p:nvPr/>
        </p:nvSpPr>
        <p:spPr>
          <a:xfrm>
            <a:off x="724988" y="352374"/>
            <a:ext cx="10742043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0" cap="none" spc="0">
                <a:ln w="0"/>
                <a:solidFill>
                  <a:srgbClr val="192D4B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UTM Azuki" panose="02040603050506020204" pitchFamily="18" charset="0"/>
              </a:rPr>
              <a:t>Bài 2. Kể tên các môn thể thao mà em biết.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ED92D0F5-A271-42C7-9298-FD26E9E1B960}"/>
              </a:ext>
            </a:extLst>
          </p:cNvPr>
          <p:cNvSpPr/>
          <p:nvPr/>
        </p:nvSpPr>
        <p:spPr>
          <a:xfrm>
            <a:off x="226726" y="1416258"/>
            <a:ext cx="1695450" cy="1695450"/>
          </a:xfrm>
          <a:prstGeom prst="roundRect">
            <a:avLst/>
          </a:prstGeom>
          <a:blipFill>
            <a:blip r:embed="rId2"/>
            <a:srcRect/>
            <a:stretch>
              <a:fillRect/>
            </a:stretch>
          </a:blipFill>
          <a:ln>
            <a:solidFill>
              <a:srgbClr val="ABDC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0089366-D99F-4DE7-B661-0E237827029B}"/>
              </a:ext>
            </a:extLst>
          </p:cNvPr>
          <p:cNvSpPr/>
          <p:nvPr/>
        </p:nvSpPr>
        <p:spPr>
          <a:xfrm>
            <a:off x="1851644" y="1848484"/>
            <a:ext cx="2291013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>
                <a:ln w="0"/>
                <a:solidFill>
                  <a:srgbClr val="192D4B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bóng đá</a:t>
            </a:r>
            <a:endParaRPr lang="en-US" sz="4800" b="1" cap="none" spc="0">
              <a:ln w="0"/>
              <a:solidFill>
                <a:srgbClr val="192D4B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00CB135C-DD34-444D-928D-616EA52216CB}"/>
              </a:ext>
            </a:extLst>
          </p:cNvPr>
          <p:cNvSpPr/>
          <p:nvPr/>
        </p:nvSpPr>
        <p:spPr>
          <a:xfrm>
            <a:off x="226726" y="2991497"/>
            <a:ext cx="1695450" cy="1695450"/>
          </a:xfrm>
          <a:prstGeom prst="roundRect">
            <a:avLst/>
          </a:prstGeom>
          <a:blipFill>
            <a:blip r:embed="rId3"/>
            <a:srcRect/>
            <a:stretch>
              <a:fillRect/>
            </a:stretch>
          </a:blipFill>
          <a:ln>
            <a:solidFill>
              <a:srgbClr val="ABDC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6DA9858-22F5-4532-BCAD-698815291281}"/>
              </a:ext>
            </a:extLst>
          </p:cNvPr>
          <p:cNvSpPr/>
          <p:nvPr/>
        </p:nvSpPr>
        <p:spPr>
          <a:xfrm>
            <a:off x="1801151" y="3423723"/>
            <a:ext cx="2392001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>
                <a:ln w="0"/>
                <a:solidFill>
                  <a:srgbClr val="192D4B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cầu lông</a:t>
            </a:r>
            <a:endParaRPr lang="en-US" sz="4800" b="1" cap="none" spc="0">
              <a:ln w="0"/>
              <a:solidFill>
                <a:srgbClr val="192D4B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E09F0A51-B177-41C2-BAC4-397B6C57DED1}"/>
              </a:ext>
            </a:extLst>
          </p:cNvPr>
          <p:cNvSpPr/>
          <p:nvPr/>
        </p:nvSpPr>
        <p:spPr>
          <a:xfrm>
            <a:off x="226726" y="4566736"/>
            <a:ext cx="1695450" cy="1695450"/>
          </a:xfrm>
          <a:prstGeom prst="roundRect">
            <a:avLst/>
          </a:prstGeom>
          <a:blipFill>
            <a:blip r:embed="rId4"/>
            <a:srcRect/>
            <a:stretch>
              <a:fillRect/>
            </a:stretch>
          </a:blipFill>
          <a:ln>
            <a:solidFill>
              <a:srgbClr val="ABDC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D1AE583-A42B-4F6E-B4BC-AB2925156AE9}"/>
              </a:ext>
            </a:extLst>
          </p:cNvPr>
          <p:cNvSpPr/>
          <p:nvPr/>
        </p:nvSpPr>
        <p:spPr>
          <a:xfrm>
            <a:off x="1749853" y="4998962"/>
            <a:ext cx="2494594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>
                <a:ln w="0"/>
                <a:solidFill>
                  <a:srgbClr val="192D4B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nhảy sào</a:t>
            </a:r>
            <a:endParaRPr lang="en-US" sz="4800" b="1" cap="none" spc="0">
              <a:ln w="0"/>
              <a:solidFill>
                <a:srgbClr val="192D4B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E8B5A9ED-B832-41F9-A8FB-2E9DF03689F2}"/>
              </a:ext>
            </a:extLst>
          </p:cNvPr>
          <p:cNvSpPr/>
          <p:nvPr/>
        </p:nvSpPr>
        <p:spPr>
          <a:xfrm>
            <a:off x="4289061" y="1414766"/>
            <a:ext cx="1695450" cy="1695450"/>
          </a:xfrm>
          <a:prstGeom prst="roundRect">
            <a:avLst/>
          </a:prstGeom>
          <a:blipFill>
            <a:blip r:embed="rId5"/>
            <a:srcRect/>
            <a:stretch>
              <a:fillRect/>
            </a:stretch>
          </a:blipFill>
          <a:ln>
            <a:solidFill>
              <a:srgbClr val="ABDC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649DE02-969B-4CE3-9164-7749C1C5DE7B}"/>
              </a:ext>
            </a:extLst>
          </p:cNvPr>
          <p:cNvSpPr/>
          <p:nvPr/>
        </p:nvSpPr>
        <p:spPr>
          <a:xfrm>
            <a:off x="5846656" y="1846992"/>
            <a:ext cx="2425665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>
                <a:ln w="0"/>
                <a:solidFill>
                  <a:srgbClr val="192D4B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đấm bốc</a:t>
            </a:r>
            <a:endParaRPr lang="en-US" sz="4800" b="1" cap="none" spc="0">
              <a:ln w="0"/>
              <a:solidFill>
                <a:srgbClr val="192D4B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02803743-4B52-4A92-94F0-3FFE86CFF8DF}"/>
              </a:ext>
            </a:extLst>
          </p:cNvPr>
          <p:cNvSpPr/>
          <p:nvPr/>
        </p:nvSpPr>
        <p:spPr>
          <a:xfrm>
            <a:off x="4289061" y="2888012"/>
            <a:ext cx="1695450" cy="1695450"/>
          </a:xfrm>
          <a:prstGeom prst="roundRect">
            <a:avLst/>
          </a:prstGeom>
          <a:blipFill>
            <a:blip r:embed="rId6"/>
            <a:srcRect/>
            <a:stretch>
              <a:fillRect/>
            </a:stretch>
          </a:blipFill>
          <a:ln>
            <a:solidFill>
              <a:srgbClr val="ABDC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5309F26-E458-4FC4-8AFE-3166183F4073}"/>
              </a:ext>
            </a:extLst>
          </p:cNvPr>
          <p:cNvSpPr/>
          <p:nvPr/>
        </p:nvSpPr>
        <p:spPr>
          <a:xfrm>
            <a:off x="6136798" y="3320238"/>
            <a:ext cx="1845378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>
                <a:ln w="0"/>
                <a:solidFill>
                  <a:srgbClr val="192D4B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bơi lội</a:t>
            </a:r>
            <a:endParaRPr lang="en-US" sz="4800" b="1" cap="none" spc="0">
              <a:ln w="0"/>
              <a:solidFill>
                <a:srgbClr val="192D4B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632B2599-163B-4556-9DE4-452920A2D96D}"/>
              </a:ext>
            </a:extLst>
          </p:cNvPr>
          <p:cNvSpPr/>
          <p:nvPr/>
        </p:nvSpPr>
        <p:spPr>
          <a:xfrm>
            <a:off x="4289061" y="4418773"/>
            <a:ext cx="1695450" cy="1695450"/>
          </a:xfrm>
          <a:prstGeom prst="roundRect">
            <a:avLst/>
          </a:prstGeom>
          <a:blipFill>
            <a:blip r:embed="rId7"/>
            <a:srcRect/>
            <a:stretch>
              <a:fillRect/>
            </a:stretch>
          </a:blipFill>
          <a:ln>
            <a:solidFill>
              <a:srgbClr val="ABDC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10F8F3D-5327-47B0-A4BC-350B1DB5E5D8}"/>
              </a:ext>
            </a:extLst>
          </p:cNvPr>
          <p:cNvSpPr/>
          <p:nvPr/>
        </p:nvSpPr>
        <p:spPr>
          <a:xfrm>
            <a:off x="5530595" y="4922720"/>
            <a:ext cx="3065263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>
                <a:ln w="0"/>
                <a:solidFill>
                  <a:srgbClr val="192D4B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trượt tuyết</a:t>
            </a:r>
            <a:endParaRPr lang="en-US" sz="4800" b="1" cap="none" spc="0">
              <a:ln w="0"/>
              <a:solidFill>
                <a:srgbClr val="192D4B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31397015-A39B-4213-B8A3-CA01451DCE88}"/>
              </a:ext>
            </a:extLst>
          </p:cNvPr>
          <p:cNvSpPr/>
          <p:nvPr/>
        </p:nvSpPr>
        <p:spPr>
          <a:xfrm>
            <a:off x="8134460" y="1284559"/>
            <a:ext cx="1695450" cy="1695450"/>
          </a:xfrm>
          <a:prstGeom prst="roundRect">
            <a:avLst/>
          </a:prstGeom>
          <a:blipFill>
            <a:blip r:embed="rId8"/>
            <a:srcRect/>
            <a:stretch>
              <a:fillRect/>
            </a:stretch>
          </a:blipFill>
          <a:ln>
            <a:solidFill>
              <a:srgbClr val="ABDC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3E4132A-4B4E-4096-B6BC-C8105E408799}"/>
              </a:ext>
            </a:extLst>
          </p:cNvPr>
          <p:cNvSpPr/>
          <p:nvPr/>
        </p:nvSpPr>
        <p:spPr>
          <a:xfrm>
            <a:off x="9794644" y="1824174"/>
            <a:ext cx="1947969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>
                <a:ln w="0"/>
                <a:solidFill>
                  <a:srgbClr val="192D4B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leo núi</a:t>
            </a:r>
            <a:endParaRPr lang="en-US" sz="4800" b="1" cap="none" spc="0">
              <a:ln w="0"/>
              <a:solidFill>
                <a:srgbClr val="192D4B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91B4552D-4FA4-4394-B51D-BC3F8277B3A5}"/>
              </a:ext>
            </a:extLst>
          </p:cNvPr>
          <p:cNvSpPr/>
          <p:nvPr/>
        </p:nvSpPr>
        <p:spPr>
          <a:xfrm>
            <a:off x="8134460" y="2871284"/>
            <a:ext cx="1695450" cy="1695450"/>
          </a:xfrm>
          <a:prstGeom prst="roundRect">
            <a:avLst/>
          </a:prstGeom>
          <a:blipFill>
            <a:blip r:embed="rId9"/>
            <a:srcRect/>
            <a:stretch>
              <a:fillRect/>
            </a:stretch>
          </a:blipFill>
          <a:ln>
            <a:solidFill>
              <a:srgbClr val="ABDC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AC701C72-C183-4A8A-8388-A326AE45EF06}"/>
              </a:ext>
            </a:extLst>
          </p:cNvPr>
          <p:cNvSpPr/>
          <p:nvPr/>
        </p:nvSpPr>
        <p:spPr>
          <a:xfrm>
            <a:off x="9622327" y="3303510"/>
            <a:ext cx="2565126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>
                <a:ln w="0"/>
                <a:solidFill>
                  <a:srgbClr val="192D4B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bắn súng</a:t>
            </a:r>
            <a:endParaRPr lang="en-US" sz="4800" b="1" cap="none" spc="0">
              <a:ln w="0"/>
              <a:solidFill>
                <a:srgbClr val="192D4B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061B7CC5-A941-4A0E-B8E2-1885DDC06234}"/>
              </a:ext>
            </a:extLst>
          </p:cNvPr>
          <p:cNvSpPr/>
          <p:nvPr/>
        </p:nvSpPr>
        <p:spPr>
          <a:xfrm>
            <a:off x="8134460" y="4458009"/>
            <a:ext cx="1695450" cy="1695450"/>
          </a:xfrm>
          <a:prstGeom prst="roundRect">
            <a:avLst/>
          </a:prstGeom>
          <a:blipFill>
            <a:blip r:embed="rId10"/>
            <a:srcRect/>
            <a:stretch>
              <a:fillRect/>
            </a:stretch>
          </a:blipFill>
          <a:ln>
            <a:solidFill>
              <a:srgbClr val="ABDC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63D39FA8-E638-475F-8CDA-598071693DA9}"/>
              </a:ext>
            </a:extLst>
          </p:cNvPr>
          <p:cNvSpPr/>
          <p:nvPr/>
        </p:nvSpPr>
        <p:spPr>
          <a:xfrm>
            <a:off x="10158527" y="4890235"/>
            <a:ext cx="1492716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>
                <a:ln w="0"/>
                <a:solidFill>
                  <a:srgbClr val="192D4B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cử tạ</a:t>
            </a:r>
            <a:endParaRPr lang="en-US" sz="4800" b="1" cap="none" spc="0">
              <a:ln w="0"/>
              <a:solidFill>
                <a:srgbClr val="192D4B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2013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  <p:bldP spid="7" grpId="0"/>
      <p:bldP spid="10" grpId="0" animBg="1"/>
      <p:bldP spid="11" grpId="0"/>
      <p:bldP spid="12" grpId="0" animBg="1"/>
      <p:bldP spid="13" grpId="0"/>
      <p:bldP spid="14" grpId="0" animBg="1"/>
      <p:bldP spid="15" grpId="0"/>
      <p:bldP spid="16" grpId="0" animBg="1"/>
      <p:bldP spid="17" grpId="0"/>
      <p:bldP spid="18" grpId="0" animBg="1"/>
      <p:bldP spid="19" grpId="0"/>
      <p:bldP spid="20" grpId="0" animBg="1"/>
      <p:bldP spid="21" grpId="0"/>
      <p:bldP spid="22" grpId="0" animBg="1"/>
      <p:bldP spid="23" grpId="0"/>
      <p:bldP spid="24" grpId="0" animBg="1"/>
      <p:bldP spid="2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222D457-4058-4E2E-8A5D-BB1E1578AD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ement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8290" y="-25709"/>
            <a:ext cx="12388579" cy="6967756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A1742F7-C6EF-477E-A36D-4AA45846F294}"/>
              </a:ext>
            </a:extLst>
          </p:cNvPr>
          <p:cNvSpPr/>
          <p:nvPr/>
        </p:nvSpPr>
        <p:spPr>
          <a:xfrm>
            <a:off x="171450" y="1595438"/>
            <a:ext cx="6134100" cy="3605212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79F8C01-BD03-4805-8469-2658010F0C93}"/>
              </a:ext>
            </a:extLst>
          </p:cNvPr>
          <p:cNvSpPr/>
          <p:nvPr/>
        </p:nvSpPr>
        <p:spPr>
          <a:xfrm>
            <a:off x="6924728" y="317191"/>
            <a:ext cx="4552849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>
                <a:ln w="0"/>
                <a:solidFill>
                  <a:srgbClr val="1C643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zuki" panose="02040603050506020204" pitchFamily="18" charset="0"/>
              </a:rPr>
              <a:t>BÀI TẬP 3</a:t>
            </a:r>
            <a:endParaRPr lang="en-US" sz="8000" b="0" cap="none" spc="0">
              <a:ln w="0"/>
              <a:solidFill>
                <a:srgbClr val="1C643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zuki" panose="020406030505060202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7EC0BA0-49E6-4B29-BD3A-08E8B145B78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34" y="1778029"/>
            <a:ext cx="5760732" cy="324003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81F680A-0E09-4DE5-B2CE-E295CE928B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3378528"/>
      </p:ext>
    </p:extLst>
  </p:cSld>
  <p:clrMapOvr>
    <a:masterClrMapping/>
  </p:clrMapOvr>
  <p:transition spd="slow">
    <p:comb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3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1000"/>
                                      </p:iterate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0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1220"/>
                                </p:stCondLst>
                                <p:childTnLst>
                                  <p:par>
                                    <p:cTn id="22" presetID="64" presetClass="path" presetSubtype="0" accel="50000" fill="hold" grpId="1" nodeType="afterEffect" p14:presetBounceEnd="72000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0"/>
                                      </p:iterate>
                                      <p:childTnLst>
                                        <p:animMotion origin="layout" path="M 2.5E-6 -2.59259E-6 L 0.00976 0.2919 " pathEditMode="relative" rAng="0" ptsTypes="AA" p14:bounceEnd="72000">
                                          <p:cBhvr>
                                            <p:cTn id="23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82" y="1458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4" presetID="35" presetClass="path" presetSubtype="0" accel="70000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3.33333E-6 L -0.45247 0.0081 " pathEditMode="relative" rAng="0" ptsTypes="AA" p14:bounceEnd="62000">
                                          <p:cBhvr>
                                            <p:cTn id="25" dur="2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2630" y="39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6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 animBg="1"/>
          <p:bldP spid="6" grpId="0"/>
          <p:bldP spid="6" grpId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3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1000"/>
                                      </p:iterate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0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1220"/>
                                </p:stCondLst>
                                <p:childTnLst>
                                  <p:par>
                                    <p:cTn id="22" presetID="64" presetClass="path" presetSubtype="0" accel="50000" fill="hold" grpId="1" nodeType="after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0"/>
                                      </p:iterate>
                                      <p:childTnLst>
                                        <p:animMotion origin="layout" path="M 2.5E-6 -2.59259E-6 L 0.00976 0.2919 " pathEditMode="relative" rAng="0" ptsTypes="AA">
                                          <p:cBhvr>
                                            <p:cTn id="23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82" y="1458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4" presetID="35" presetClass="path" presetSubtype="0" accel="7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3.33333E-6 L -0.45247 0.0081 " pathEditMode="relative" rAng="0" ptsTypes="AA">
                                          <p:cBhvr>
                                            <p:cTn id="25" dur="2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2630" y="39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6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 animBg="1"/>
          <p:bldP spid="6" grpId="0"/>
          <p:bldP spid="6" grpId="1"/>
        </p:bldLst>
      </p:timing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4059166-62B9-4606-A878-DFD5E80492FF}"/>
              </a:ext>
            </a:extLst>
          </p:cNvPr>
          <p:cNvSpPr/>
          <p:nvPr/>
        </p:nvSpPr>
        <p:spPr>
          <a:xfrm>
            <a:off x="485354" y="352374"/>
            <a:ext cx="11221342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0" cap="none" spc="0">
                <a:ln w="0"/>
                <a:solidFill>
                  <a:srgbClr val="192D4B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UTM Azuki" panose="02040603050506020204" pitchFamily="18" charset="0"/>
              </a:rPr>
              <a:t>Bài 3. Tìm từ ngữ thích hợp với mỗi chỗ trống</a:t>
            </a:r>
            <a:br>
              <a:rPr lang="en-US" sz="4800" b="0" cap="none" spc="0">
                <a:ln w="0"/>
                <a:solidFill>
                  <a:srgbClr val="192D4B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UTM Azuki" panose="02040603050506020204" pitchFamily="18" charset="0"/>
              </a:rPr>
            </a:br>
            <a:r>
              <a:rPr lang="en-US" sz="4800" b="0" cap="none" spc="0">
                <a:ln w="0"/>
                <a:solidFill>
                  <a:srgbClr val="192D4B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UTM Azuki" panose="02040603050506020204" pitchFamily="18" charset="0"/>
              </a:rPr>
              <a:t>để hoàn chỉnh các thành ngữ sau: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B1AFF8D-7F30-45F4-8361-6011B9286750}"/>
              </a:ext>
            </a:extLst>
          </p:cNvPr>
          <p:cNvSpPr/>
          <p:nvPr/>
        </p:nvSpPr>
        <p:spPr>
          <a:xfrm>
            <a:off x="0" y="1922034"/>
            <a:ext cx="11557416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cap="none" spc="0">
                <a:ln w="0"/>
                <a:solidFill>
                  <a:srgbClr val="192D4B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a) Khỏe như ...			</a:t>
            </a:r>
            <a:r>
              <a:rPr lang="en-US" sz="4800" b="1">
                <a:ln w="0"/>
                <a:solidFill>
                  <a:srgbClr val="192D4B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b) Nhanh như ...</a:t>
            </a:r>
            <a:endParaRPr lang="en-US" sz="4800" b="1" cap="none" spc="0">
              <a:ln w="0"/>
              <a:solidFill>
                <a:srgbClr val="192D4B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6B9BD0C-70E2-4633-9656-B523BB6966BF}"/>
              </a:ext>
            </a:extLst>
          </p:cNvPr>
          <p:cNvSpPr/>
          <p:nvPr/>
        </p:nvSpPr>
        <p:spPr>
          <a:xfrm>
            <a:off x="-460320" y="2014310"/>
            <a:ext cx="12652320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cap="none" spc="0" dirty="0">
                <a:ln w="0"/>
                <a:solidFill>
                  <a:srgbClr val="192D4B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US" sz="4800" b="1" cap="none" spc="0" dirty="0" err="1">
                <a:ln w="0"/>
                <a:solidFill>
                  <a:srgbClr val="192D4B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Khỏe</a:t>
            </a:r>
            <a:r>
              <a:rPr lang="en-US" sz="4800" b="1" cap="none" spc="0" dirty="0">
                <a:ln w="0"/>
                <a:solidFill>
                  <a:srgbClr val="192D4B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cap="none" spc="0" dirty="0" err="1">
                <a:ln w="0"/>
                <a:solidFill>
                  <a:srgbClr val="192D4B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4800" b="1" cap="none" spc="0" dirty="0">
                <a:ln w="0"/>
                <a:solidFill>
                  <a:srgbClr val="192D4B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cap="none" spc="0" dirty="0" err="1">
                <a:ln w="0"/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voi</a:t>
            </a:r>
            <a:r>
              <a:rPr lang="en-US" sz="4800" b="1" cap="none" spc="0" dirty="0">
                <a:ln w="0"/>
                <a:solidFill>
                  <a:srgbClr val="192D4B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			</a:t>
            </a:r>
            <a:r>
              <a:rPr lang="en-US" sz="4800" b="1" dirty="0">
                <a:ln w="0"/>
                <a:solidFill>
                  <a:srgbClr val="192D4B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sz="4800" b="1" dirty="0" err="1">
                <a:ln w="0"/>
                <a:solidFill>
                  <a:srgbClr val="192D4B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4800" b="1" dirty="0">
                <a:ln w="0"/>
                <a:solidFill>
                  <a:srgbClr val="192D4B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0"/>
                <a:solidFill>
                  <a:srgbClr val="192D4B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4800" b="1" dirty="0">
                <a:ln w="0"/>
                <a:solidFill>
                  <a:srgbClr val="192D4B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0"/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cắt</a:t>
            </a:r>
            <a:endParaRPr lang="en-US" sz="4800" b="1" dirty="0">
              <a:ln w="0"/>
              <a:solidFill>
                <a:srgbClr val="C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800" b="1" dirty="0">
                <a:ln w="0"/>
                <a:solidFill>
                  <a:srgbClr val="192D4B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   	</a:t>
            </a:r>
            <a:endParaRPr lang="en-US" sz="4800" b="1" dirty="0">
              <a:ln w="0"/>
              <a:solidFill>
                <a:srgbClr val="C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BACCE2F-5EEC-4074-A4F8-8B2A908CBFC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849" y="2734405"/>
            <a:ext cx="3263651" cy="3263651"/>
          </a:xfrm>
          <a:prstGeom prst="rect">
            <a:avLst/>
          </a:prstGeom>
        </p:spPr>
      </p:pic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0" name="Slide Zoom 9">
                <a:extLst>
                  <a:ext uri="{FF2B5EF4-FFF2-40B4-BE49-F238E27FC236}">
                    <a16:creationId xmlns:a16="http://schemas.microsoft.com/office/drawing/2014/main" id="{BBD880DE-83EA-4E4D-8D30-EFDB0C490D2F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762128435"/>
                  </p:ext>
                </p:extLst>
              </p:nvPr>
            </p:nvGraphicFramePr>
            <p:xfrm>
              <a:off x="7652572" y="3247720"/>
              <a:ext cx="3048000" cy="1714500"/>
            </p:xfrm>
            <a:graphic>
              <a:graphicData uri="http://schemas.microsoft.com/office/powerpoint/2016/slidezoom">
                <pslz:sldZm>
                  <pslz:sldZmObj sldId="336" cId="1137696506">
                    <pslz:zmPr id="{1A70E636-127A-43CC-B231-4F48E2671FBA}" returnToParent="0" transitionDur="1000">
                      <p166:blipFill xmlns:p166="http://schemas.microsoft.com/office/powerpoint/2016/6/main">
                        <a:blip r:embed="rId4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048000" cy="1714500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0" name="Slide Zoom 9">
                <a:hlinkClick r:id="rId5" action="ppaction://hlinksldjump"/>
                <a:extLst>
                  <a:ext uri="{FF2B5EF4-FFF2-40B4-BE49-F238E27FC236}">
                    <a16:creationId xmlns:a16="http://schemas.microsoft.com/office/drawing/2014/main" id="{BBD880DE-83EA-4E4D-8D30-EFDB0C490D2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652572" y="3247720"/>
                <a:ext cx="3048000" cy="1714500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p:grpSp>
        <p:nvGrpSpPr>
          <p:cNvPr id="11" name="组合 75">
            <a:extLst>
              <a:ext uri="{FF2B5EF4-FFF2-40B4-BE49-F238E27FC236}">
                <a16:creationId xmlns:a16="http://schemas.microsoft.com/office/drawing/2014/main" id="{AFC580E9-35AF-4204-A316-115B17E6F3B1}"/>
              </a:ext>
            </a:extLst>
          </p:cNvPr>
          <p:cNvGrpSpPr/>
          <p:nvPr/>
        </p:nvGrpSpPr>
        <p:grpSpPr>
          <a:xfrm>
            <a:off x="0" y="5490180"/>
            <a:ext cx="12523845" cy="1647370"/>
            <a:chOff x="0" y="5207212"/>
            <a:chExt cx="12523845" cy="1647370"/>
          </a:xfrm>
        </p:grpSpPr>
        <p:pic>
          <p:nvPicPr>
            <p:cNvPr id="12" name="图片 76">
              <a:extLst>
                <a:ext uri="{FF2B5EF4-FFF2-40B4-BE49-F238E27FC236}">
                  <a16:creationId xmlns:a16="http://schemas.microsoft.com/office/drawing/2014/main" id="{203A6CED-52B3-4CC2-B834-8A1E2CA69C8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207212"/>
              <a:ext cx="6427845" cy="1647370"/>
            </a:xfrm>
            <a:prstGeom prst="rect">
              <a:avLst/>
            </a:prstGeom>
          </p:spPr>
        </p:pic>
        <p:pic>
          <p:nvPicPr>
            <p:cNvPr id="13" name="图片 77">
              <a:extLst>
                <a:ext uri="{FF2B5EF4-FFF2-40B4-BE49-F238E27FC236}">
                  <a16:creationId xmlns:a16="http://schemas.microsoft.com/office/drawing/2014/main" id="{958B9FE0-3B97-412B-9CE7-95364918CB8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6000" y="5207212"/>
              <a:ext cx="6427845" cy="164737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6521720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4" grpId="1"/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195824A-5A44-49C3-A0CA-4D5BD522FB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00050"/>
            <a:ext cx="12200407" cy="811669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DB523A3-4E95-4766-8A9B-DB465F00390D}"/>
              </a:ext>
            </a:extLst>
          </p:cNvPr>
          <p:cNvSpPr/>
          <p:nvPr/>
        </p:nvSpPr>
        <p:spPr>
          <a:xfrm>
            <a:off x="666750" y="3219450"/>
            <a:ext cx="542925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>
                <a:solidFill>
                  <a:srgbClr val="FAF1D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 cắt có cánh mỏng và nhọn, điều này cho phép chúng có thể lao xuống </a:t>
            </a:r>
            <a:br>
              <a:rPr lang="en-US" sz="3200" b="1">
                <a:solidFill>
                  <a:srgbClr val="FAF1D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b="1">
                <a:solidFill>
                  <a:srgbClr val="FAF1D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 tốc độ rất cao. </a:t>
            </a:r>
          </a:p>
          <a:p>
            <a:r>
              <a:rPr lang="en-US" sz="3200" b="1">
                <a:solidFill>
                  <a:srgbClr val="FAF1D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 bay nhanh nhất mỗi giờ tốc độ có thể đạt h</a:t>
            </a:r>
            <a:r>
              <a:rPr lang="vi-VN" sz="3200" b="1">
                <a:solidFill>
                  <a:srgbClr val="FAF1D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3200" b="1">
                <a:solidFill>
                  <a:srgbClr val="FAF1D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 390km.</a:t>
            </a:r>
          </a:p>
        </p:txBody>
      </p:sp>
    </p:spTree>
    <p:extLst>
      <p:ext uri="{BB962C8B-B14F-4D97-AF65-F5344CB8AC3E}">
        <p14:creationId xmlns:p14="http://schemas.microsoft.com/office/powerpoint/2010/main" val="1137696506"/>
      </p:ext>
    </p:extLst>
  </p:cSld>
  <p:clrMapOvr>
    <a:masterClrMapping/>
  </p:clrMapOvr>
  <p:transition spd="slow">
    <p:comb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4059166-62B9-4606-A878-DFD5E80492FF}"/>
              </a:ext>
            </a:extLst>
          </p:cNvPr>
          <p:cNvSpPr/>
          <p:nvPr/>
        </p:nvSpPr>
        <p:spPr>
          <a:xfrm>
            <a:off x="485354" y="352374"/>
            <a:ext cx="11221342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0" cap="none" spc="0">
                <a:ln w="0"/>
                <a:solidFill>
                  <a:srgbClr val="192D4B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UTM Azuki" panose="02040603050506020204" pitchFamily="18" charset="0"/>
              </a:rPr>
              <a:t>Bài 3. Tìm từ ngữ thích hợp với mỗi chỗ trống</a:t>
            </a:r>
            <a:br>
              <a:rPr lang="en-US" sz="4800" b="0" cap="none" spc="0">
                <a:ln w="0"/>
                <a:solidFill>
                  <a:srgbClr val="192D4B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UTM Azuki" panose="02040603050506020204" pitchFamily="18" charset="0"/>
              </a:rPr>
            </a:br>
            <a:r>
              <a:rPr lang="en-US" sz="4800" b="0" cap="none" spc="0">
                <a:ln w="0"/>
                <a:solidFill>
                  <a:srgbClr val="192D4B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UTM Azuki" panose="02040603050506020204" pitchFamily="18" charset="0"/>
              </a:rPr>
              <a:t>để hoàn chỉnh các thành ngữ sau: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B1AFF8D-7F30-45F4-8361-6011B9286750}"/>
              </a:ext>
            </a:extLst>
          </p:cNvPr>
          <p:cNvSpPr/>
          <p:nvPr/>
        </p:nvSpPr>
        <p:spPr>
          <a:xfrm>
            <a:off x="0" y="1922034"/>
            <a:ext cx="11557416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cap="none" spc="0">
                <a:ln w="0"/>
                <a:solidFill>
                  <a:srgbClr val="192D4B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a) Khỏe như ...			</a:t>
            </a:r>
            <a:r>
              <a:rPr lang="en-US" sz="4800" b="1">
                <a:ln w="0"/>
                <a:solidFill>
                  <a:srgbClr val="192D4B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b) Nhanh như ...</a:t>
            </a:r>
            <a:endParaRPr lang="en-US" sz="4800" b="1" cap="none" spc="0">
              <a:ln w="0"/>
              <a:solidFill>
                <a:srgbClr val="192D4B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6B9BD0C-70E2-4633-9656-B523BB6966BF}"/>
              </a:ext>
            </a:extLst>
          </p:cNvPr>
          <p:cNvSpPr/>
          <p:nvPr/>
        </p:nvSpPr>
        <p:spPr>
          <a:xfrm>
            <a:off x="-384120" y="2673809"/>
            <a:ext cx="12652320" cy="452431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cap="none" spc="0">
                <a:ln w="0"/>
                <a:solidFill>
                  <a:srgbClr val="192D4B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a) Khỏe như </a:t>
            </a:r>
            <a:r>
              <a:rPr lang="en-US" sz="4800" b="1" cap="none" spc="0">
                <a:ln w="0"/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voi</a:t>
            </a:r>
            <a:r>
              <a:rPr lang="en-US" sz="4800" b="1" cap="none" spc="0">
                <a:ln w="0"/>
                <a:solidFill>
                  <a:srgbClr val="192D4B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			</a:t>
            </a:r>
            <a:r>
              <a:rPr lang="en-US" sz="4800" b="1">
                <a:ln w="0"/>
                <a:solidFill>
                  <a:srgbClr val="192D4B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b) Nhanh như </a:t>
            </a:r>
            <a:r>
              <a:rPr lang="en-US" sz="4800" b="1">
                <a:ln w="0"/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cắt</a:t>
            </a:r>
          </a:p>
          <a:p>
            <a:r>
              <a:rPr lang="en-US" sz="4800" b="1">
                <a:ln w="0"/>
                <a:solidFill>
                  <a:srgbClr val="192D4B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   	   Khỏe như</a:t>
            </a:r>
            <a:r>
              <a:rPr lang="en-US" sz="4800" b="1">
                <a:ln w="0"/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trâu		    	   </a:t>
            </a:r>
            <a:r>
              <a:rPr lang="en-US" sz="4800" b="1">
                <a:ln w="0"/>
                <a:solidFill>
                  <a:srgbClr val="192D4B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Nhanh như</a:t>
            </a:r>
            <a:r>
              <a:rPr lang="en-US" sz="4800" b="1">
                <a:ln w="0"/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gió</a:t>
            </a:r>
          </a:p>
          <a:p>
            <a:r>
              <a:rPr lang="en-US" sz="4800" b="1">
                <a:ln w="0"/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4800" b="1">
                <a:ln w="0"/>
                <a:solidFill>
                  <a:srgbClr val="192D4B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    Khỏe như</a:t>
            </a:r>
            <a:r>
              <a:rPr lang="en-US" sz="4800" b="1">
                <a:ln w="0"/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hùm			   </a:t>
            </a:r>
            <a:r>
              <a:rPr lang="en-US" sz="4800" b="1">
                <a:ln w="0"/>
                <a:solidFill>
                  <a:srgbClr val="192D4B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Nhanh như</a:t>
            </a:r>
            <a:r>
              <a:rPr lang="en-US" sz="4800" b="1">
                <a:ln w="0"/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chớp</a:t>
            </a:r>
          </a:p>
          <a:p>
            <a:r>
              <a:rPr lang="en-US" sz="4800" b="1">
                <a:ln w="0"/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								   </a:t>
            </a:r>
            <a:r>
              <a:rPr lang="en-US" sz="4800" b="1">
                <a:ln w="0"/>
                <a:solidFill>
                  <a:srgbClr val="192D4B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Nhanh như</a:t>
            </a:r>
            <a:r>
              <a:rPr lang="en-US" sz="4800" b="1">
                <a:ln w="0"/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điện</a:t>
            </a:r>
          </a:p>
          <a:p>
            <a:r>
              <a:rPr lang="en-US" sz="4800" b="1">
                <a:ln w="0"/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								   </a:t>
            </a:r>
            <a:r>
              <a:rPr lang="en-US" sz="4800" b="1">
                <a:ln w="0"/>
                <a:solidFill>
                  <a:srgbClr val="192D4B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Nhanh như</a:t>
            </a:r>
            <a:r>
              <a:rPr lang="en-US" sz="4800" b="1">
                <a:ln w="0"/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sóc</a:t>
            </a:r>
          </a:p>
          <a:p>
            <a:endParaRPr lang="en-US" sz="4800" b="1">
              <a:ln w="0"/>
              <a:solidFill>
                <a:srgbClr val="C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354364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4" grpId="1"/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222D457-4058-4E2E-8A5D-BB1E1578AD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9757"/>
            <a:ext cx="12388579" cy="696775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910EE81-3ED7-4DD1-A3DD-71AD0E64FA7B}"/>
              </a:ext>
            </a:extLst>
          </p:cNvPr>
          <p:cNvSpPr/>
          <p:nvPr/>
        </p:nvSpPr>
        <p:spPr>
          <a:xfrm>
            <a:off x="133350" y="1595438"/>
            <a:ext cx="6134100" cy="3605212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7EC0BA0-49E6-4B29-BD3A-08E8B145B78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34" y="1778029"/>
            <a:ext cx="5760732" cy="324003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79F8C01-BD03-4805-8469-2658010F0C93}"/>
              </a:ext>
            </a:extLst>
          </p:cNvPr>
          <p:cNvSpPr/>
          <p:nvPr/>
        </p:nvSpPr>
        <p:spPr>
          <a:xfrm>
            <a:off x="6738778" y="317191"/>
            <a:ext cx="4924746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>
                <a:ln w="0"/>
                <a:solidFill>
                  <a:srgbClr val="1C643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zuki" panose="02040603050506020204" pitchFamily="18" charset="0"/>
              </a:rPr>
              <a:t>KHỞI ĐỘNG</a:t>
            </a:r>
            <a:endParaRPr lang="en-US" sz="8000" b="0" cap="none" spc="0">
              <a:ln w="0"/>
              <a:solidFill>
                <a:srgbClr val="1C643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zuki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9559655"/>
      </p:ext>
    </p:extLst>
  </p:cSld>
  <p:clrMapOvr>
    <a:masterClrMapping/>
  </p:clrMapOvr>
  <p:transition spd="slow">
    <p:wheel spokes="1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3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7000"/>
                                      </p:iterate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0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1070"/>
                                </p:stCondLst>
                                <p:childTnLst>
                                  <p:par>
                                    <p:cTn id="22" presetID="64" presetClass="path" presetSubtype="0" accel="50000" fill="hold" grpId="1" nodeType="afterEffect" p14:presetBounceEnd="72000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0"/>
                                      </p:iterate>
                                      <p:childTnLst>
                                        <p:animMotion origin="layout" path="M 2.5E-6 -2.59259E-6 L 0.00976 0.2919 " pathEditMode="relative" rAng="0" ptsTypes="AA" p14:bounceEnd="72000">
                                          <p:cBhvr>
                                            <p:cTn id="23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82" y="1458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4" presetID="35" presetClass="path" presetSubtype="0" accel="70000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91667E-6 1.85185E-6 L -0.45247 0.0081 " pathEditMode="relative" rAng="0" ptsTypes="AA" p14:bounceEnd="62000">
                                          <p:cBhvr>
                                            <p:cTn id="25" dur="2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2630" y="39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6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 animBg="1"/>
          <p:bldP spid="6" grpId="0"/>
          <p:bldP spid="6" grpId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3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7000"/>
                                      </p:iterate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0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1070"/>
                                </p:stCondLst>
                                <p:childTnLst>
                                  <p:par>
                                    <p:cTn id="22" presetID="64" presetClass="path" presetSubtype="0" accel="50000" fill="hold" grpId="1" nodeType="after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0"/>
                                      </p:iterate>
                                      <p:childTnLst>
                                        <p:animMotion origin="layout" path="M 2.5E-6 -2.59259E-6 L 0.00976 0.2919 " pathEditMode="relative" rAng="0" ptsTypes="AA">
                                          <p:cBhvr>
                                            <p:cTn id="23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82" y="1458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4" presetID="35" presetClass="path" presetSubtype="0" accel="7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91667E-6 1.85185E-6 L -0.45247 0.0081 " pathEditMode="relative" rAng="0" ptsTypes="AA">
                                          <p:cBhvr>
                                            <p:cTn id="25" dur="2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2630" y="39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6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 animBg="1"/>
          <p:bldP spid="6" grpId="0"/>
          <p:bldP spid="6" grpId="1"/>
        </p:bldLst>
      </p:timing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222D457-4058-4E2E-8A5D-BB1E1578AD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ghtScreen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8289" y="-63809"/>
            <a:ext cx="12388577" cy="6967756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A1742F7-C6EF-477E-A36D-4AA45846F294}"/>
              </a:ext>
            </a:extLst>
          </p:cNvPr>
          <p:cNvSpPr/>
          <p:nvPr/>
        </p:nvSpPr>
        <p:spPr>
          <a:xfrm>
            <a:off x="171450" y="1595438"/>
            <a:ext cx="6134100" cy="3605212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79F8C01-BD03-4805-8469-2658010F0C93}"/>
              </a:ext>
            </a:extLst>
          </p:cNvPr>
          <p:cNvSpPr/>
          <p:nvPr/>
        </p:nvSpPr>
        <p:spPr>
          <a:xfrm>
            <a:off x="6924728" y="317191"/>
            <a:ext cx="4552849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>
                <a:ln w="0"/>
                <a:solidFill>
                  <a:srgbClr val="1C643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zuki" panose="02040603050506020204" pitchFamily="18" charset="0"/>
              </a:rPr>
              <a:t>BÀI TẬP 4</a:t>
            </a:r>
            <a:endParaRPr lang="en-US" sz="8000" b="0" cap="none" spc="0">
              <a:ln w="0"/>
              <a:solidFill>
                <a:srgbClr val="1C643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zuki" panose="020406030505060202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7EC0BA0-49E6-4B29-BD3A-08E8B145B78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34" y="1778029"/>
            <a:ext cx="5760732" cy="3240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63288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3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1000"/>
                                      </p:iterate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0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1220"/>
                                </p:stCondLst>
                                <p:childTnLst>
                                  <p:par>
                                    <p:cTn id="22" presetID="64" presetClass="path" presetSubtype="0" accel="50000" fill="hold" grpId="1" nodeType="afterEffect" p14:presetBounceEnd="72000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0"/>
                                      </p:iterate>
                                      <p:childTnLst>
                                        <p:animMotion origin="layout" path="M 2.5E-6 -2.59259E-6 L 0.00976 0.2919 " pathEditMode="relative" rAng="0" ptsTypes="AA" p14:bounceEnd="72000">
                                          <p:cBhvr>
                                            <p:cTn id="23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82" y="1458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4" presetID="35" presetClass="path" presetSubtype="0" accel="70000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1.11111E-6 L -0.45247 0.0081 " pathEditMode="relative" rAng="0" ptsTypes="AA" p14:bounceEnd="62000">
                                          <p:cBhvr>
                                            <p:cTn id="25" dur="2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2630" y="39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6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 animBg="1"/>
          <p:bldP spid="6" grpId="0"/>
          <p:bldP spid="6" grpId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3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1000"/>
                                      </p:iterate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0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1220"/>
                                </p:stCondLst>
                                <p:childTnLst>
                                  <p:par>
                                    <p:cTn id="22" presetID="64" presetClass="path" presetSubtype="0" accel="50000" fill="hold" grpId="1" nodeType="after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0"/>
                                      </p:iterate>
                                      <p:childTnLst>
                                        <p:animMotion origin="layout" path="M 2.5E-6 -2.59259E-6 L 0.00976 0.2919 " pathEditMode="relative" rAng="0" ptsTypes="AA">
                                          <p:cBhvr>
                                            <p:cTn id="23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82" y="1458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4" presetID="35" presetClass="path" presetSubtype="0" accel="7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1.11111E-6 L -0.45247 0.0081 " pathEditMode="relative" rAng="0" ptsTypes="AA">
                                          <p:cBhvr>
                                            <p:cTn id="25" dur="2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2630" y="39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6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 animBg="1"/>
          <p:bldP spid="6" grpId="0"/>
          <p:bldP spid="6" grpId="1"/>
        </p:bldLst>
      </p:timing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组合 15"/>
          <p:cNvGrpSpPr/>
          <p:nvPr/>
        </p:nvGrpSpPr>
        <p:grpSpPr>
          <a:xfrm>
            <a:off x="0" y="-221063"/>
            <a:ext cx="12895093" cy="7946844"/>
            <a:chOff x="0" y="-221063"/>
            <a:chExt cx="12895093" cy="7946844"/>
          </a:xfrm>
        </p:grpSpPr>
        <p:sp>
          <p:nvSpPr>
            <p:cNvPr id="17" name="矩形 1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9AD6E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18" name="组合 17"/>
            <p:cNvGrpSpPr/>
            <p:nvPr/>
          </p:nvGrpSpPr>
          <p:grpSpPr>
            <a:xfrm>
              <a:off x="144150" y="-221063"/>
              <a:ext cx="12750943" cy="7946844"/>
              <a:chOff x="2627224" y="-795141"/>
              <a:chExt cx="10013806" cy="7040780"/>
            </a:xfrm>
          </p:grpSpPr>
          <p:sp>
            <p:nvSpPr>
              <p:cNvPr id="19" name="矩形 18"/>
              <p:cNvSpPr/>
              <p:nvPr/>
            </p:nvSpPr>
            <p:spPr>
              <a:xfrm>
                <a:off x="2627224" y="-599283"/>
                <a:ext cx="5758249" cy="5957676"/>
              </a:xfrm>
              <a:prstGeom prst="rect">
                <a:avLst/>
              </a:prstGeom>
              <a:blipFill dpi="0" rotWithShape="1">
                <a:blip r:embed="rId3">
                  <a:alphaModFix amt="17000"/>
                  <a:lum bright="70000" contrast="-70000"/>
                </a:blip>
                <a:srcRect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2" name="矩形 21"/>
              <p:cNvSpPr/>
              <p:nvPr/>
            </p:nvSpPr>
            <p:spPr>
              <a:xfrm rot="10601959">
                <a:off x="6872592" y="-795141"/>
                <a:ext cx="5768438" cy="7040780"/>
              </a:xfrm>
              <a:prstGeom prst="rect">
                <a:avLst/>
              </a:prstGeom>
              <a:blipFill dpi="0" rotWithShape="1">
                <a:blip r:embed="rId4">
                  <a:alphaModFix amt="17000"/>
                  <a:lum bright="70000" contrast="-70000"/>
                </a:blip>
                <a:srcRect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grpSp>
        <p:nvGrpSpPr>
          <p:cNvPr id="82" name="组合 81"/>
          <p:cNvGrpSpPr/>
          <p:nvPr/>
        </p:nvGrpSpPr>
        <p:grpSpPr>
          <a:xfrm>
            <a:off x="0" y="5207212"/>
            <a:ext cx="12523845" cy="1647370"/>
            <a:chOff x="0" y="5207212"/>
            <a:chExt cx="12523845" cy="1647370"/>
          </a:xfrm>
        </p:grpSpPr>
        <p:pic>
          <p:nvPicPr>
            <p:cNvPr id="83" name="图片 8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207212"/>
              <a:ext cx="6427845" cy="1647370"/>
            </a:xfrm>
            <a:prstGeom prst="rect">
              <a:avLst/>
            </a:prstGeom>
          </p:spPr>
        </p:pic>
        <p:pic>
          <p:nvPicPr>
            <p:cNvPr id="84" name="图片 8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6000" y="5207212"/>
              <a:ext cx="6427845" cy="1647370"/>
            </a:xfrm>
            <a:prstGeom prst="rect">
              <a:avLst/>
            </a:prstGeom>
          </p:spPr>
        </p:pic>
      </p:grpSp>
      <p:grpSp>
        <p:nvGrpSpPr>
          <p:cNvPr id="87" name="组合 86"/>
          <p:cNvGrpSpPr/>
          <p:nvPr/>
        </p:nvGrpSpPr>
        <p:grpSpPr>
          <a:xfrm>
            <a:off x="-165923" y="370988"/>
            <a:ext cx="12523845" cy="6583236"/>
            <a:chOff x="2516470" y="548138"/>
            <a:chExt cx="7443321" cy="4759928"/>
          </a:xfrm>
        </p:grpSpPr>
        <p:sp>
          <p:nvSpPr>
            <p:cNvPr id="21" name="云形 20"/>
            <p:cNvSpPr/>
            <p:nvPr/>
          </p:nvSpPr>
          <p:spPr>
            <a:xfrm>
              <a:off x="2516470" y="548138"/>
              <a:ext cx="7443321" cy="4759928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6" name="云形 85"/>
            <p:cNvSpPr/>
            <p:nvPr/>
          </p:nvSpPr>
          <p:spPr>
            <a:xfrm>
              <a:off x="2922743" y="818421"/>
              <a:ext cx="6658840" cy="4258256"/>
            </a:xfrm>
            <a:prstGeom prst="cloud">
              <a:avLst/>
            </a:prstGeom>
            <a:noFill/>
            <a:ln>
              <a:solidFill>
                <a:srgbClr val="8ACFEA"/>
              </a:solidFill>
              <a:prstDash val="dash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89" name="图片 8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359" y="187239"/>
            <a:ext cx="1693404" cy="2283174"/>
          </a:xfrm>
          <a:prstGeom prst="rect">
            <a:avLst/>
          </a:prstGeom>
        </p:spPr>
      </p:pic>
      <p:sp>
        <p:nvSpPr>
          <p:cNvPr id="39" name="文本框 38"/>
          <p:cNvSpPr txBox="1"/>
          <p:nvPr/>
        </p:nvSpPr>
        <p:spPr>
          <a:xfrm>
            <a:off x="1076325" y="1526751"/>
            <a:ext cx="100393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b="1">
                <a:solidFill>
                  <a:srgbClr val="005075"/>
                </a:solidFill>
                <a:latin typeface="Times New Roman" panose="02020603050405020304" pitchFamily="18" charset="0"/>
                <a:ea typeface="方正汉真广标简体" panose="02000000000000000000" pitchFamily="2" charset="-122"/>
                <a:cs typeface="Times New Roman" panose="02020603050405020304" pitchFamily="18" charset="0"/>
              </a:rPr>
              <a:t>Câu tục ngữ sau nói lên điều gì?</a:t>
            </a:r>
            <a:endParaRPr lang="en-US" altLang="zh-CN" sz="4800" b="1" dirty="0">
              <a:solidFill>
                <a:srgbClr val="005075"/>
              </a:solidFill>
              <a:latin typeface="Times New Roman" panose="02020603050405020304" pitchFamily="18" charset="0"/>
              <a:ea typeface="方正汉真广标简体" panose="02000000000000000000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9913428" y="618813"/>
            <a:ext cx="1633494" cy="1044603"/>
            <a:chOff x="8985779" y="3960837"/>
            <a:chExt cx="2199915" cy="1406823"/>
          </a:xfrm>
        </p:grpSpPr>
        <p:sp>
          <p:nvSpPr>
            <p:cNvPr id="40" name="云形 39"/>
            <p:cNvSpPr/>
            <p:nvPr/>
          </p:nvSpPr>
          <p:spPr>
            <a:xfrm>
              <a:off x="8985779" y="3960837"/>
              <a:ext cx="2199915" cy="1406823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4" name="云形 43"/>
            <p:cNvSpPr/>
            <p:nvPr/>
          </p:nvSpPr>
          <p:spPr>
            <a:xfrm>
              <a:off x="9217452" y="4084959"/>
              <a:ext cx="1756042" cy="1122971"/>
            </a:xfrm>
            <a:prstGeom prst="cloud">
              <a:avLst/>
            </a:prstGeom>
            <a:noFill/>
            <a:ln>
              <a:solidFill>
                <a:srgbClr val="8ACFEA"/>
              </a:solidFill>
              <a:prstDash val="dash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3" name="组合 22"/>
          <p:cNvGrpSpPr/>
          <p:nvPr/>
        </p:nvGrpSpPr>
        <p:grpSpPr>
          <a:xfrm>
            <a:off x="2760493" y="114015"/>
            <a:ext cx="1891025" cy="1209291"/>
            <a:chOff x="1281153" y="5632171"/>
            <a:chExt cx="1466266" cy="937662"/>
          </a:xfrm>
        </p:grpSpPr>
        <p:sp>
          <p:nvSpPr>
            <p:cNvPr id="42" name="云形 41"/>
            <p:cNvSpPr/>
            <p:nvPr/>
          </p:nvSpPr>
          <p:spPr>
            <a:xfrm>
              <a:off x="1281153" y="5632171"/>
              <a:ext cx="1466266" cy="937662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3" name="云形 42"/>
            <p:cNvSpPr/>
            <p:nvPr/>
          </p:nvSpPr>
          <p:spPr>
            <a:xfrm>
              <a:off x="1414367" y="5706781"/>
              <a:ext cx="1199837" cy="767283"/>
            </a:xfrm>
            <a:prstGeom prst="cloud">
              <a:avLst/>
            </a:prstGeom>
            <a:noFill/>
            <a:ln>
              <a:solidFill>
                <a:srgbClr val="8ACFEA"/>
              </a:solidFill>
              <a:prstDash val="dash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80" name="图片 7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3099" y="2955198"/>
            <a:ext cx="1705053" cy="373071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0197CC0-5AD2-4C45-A2BC-88926CDACAE0}"/>
              </a:ext>
            </a:extLst>
          </p:cNvPr>
          <p:cNvSpPr/>
          <p:nvPr/>
        </p:nvSpPr>
        <p:spPr>
          <a:xfrm>
            <a:off x="2518734" y="2644552"/>
            <a:ext cx="4396416" cy="613334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06803357-7191-4218-891B-9877D009A6CA}"/>
              </a:ext>
            </a:extLst>
          </p:cNvPr>
          <p:cNvSpPr/>
          <p:nvPr/>
        </p:nvSpPr>
        <p:spPr>
          <a:xfrm>
            <a:off x="7580220" y="2644552"/>
            <a:ext cx="1068480" cy="613334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3B99A287-A140-436B-919D-BF25DA505069}"/>
              </a:ext>
            </a:extLst>
          </p:cNvPr>
          <p:cNvSpPr/>
          <p:nvPr/>
        </p:nvSpPr>
        <p:spPr>
          <a:xfrm>
            <a:off x="2084764" y="4019505"/>
            <a:ext cx="7199842" cy="1446550"/>
          </a:xfrm>
          <a:prstGeom prst="roundRect">
            <a:avLst/>
          </a:prstGeom>
          <a:solidFill>
            <a:srgbClr val="FFC7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BF18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360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nhàn nhã, th</a:t>
            </a:r>
            <a:r>
              <a:rPr lang="vi-VN" sz="360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60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thái, t</a:t>
            </a:r>
            <a:r>
              <a:rPr lang="vi-VN" sz="360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60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ợng tr</a:t>
            </a:r>
            <a:r>
              <a:rPr lang="vi-VN" sz="360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60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 cho sự sung s</a:t>
            </a:r>
            <a:r>
              <a:rPr lang="vi-VN" sz="360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60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ớng (s</a:t>
            </a:r>
            <a:r>
              <a:rPr lang="vi-VN" sz="360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60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ớng như tiên)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3A3D7879-0211-4F03-B5C1-3652E7F7D93D}"/>
              </a:ext>
            </a:extLst>
          </p:cNvPr>
          <p:cNvSpPr/>
          <p:nvPr/>
        </p:nvSpPr>
        <p:spPr>
          <a:xfrm>
            <a:off x="734088" y="3349758"/>
            <a:ext cx="5228561" cy="613334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B7BE4A9C-21BD-48C6-9A6E-6E36DE561F4B}"/>
              </a:ext>
            </a:extLst>
          </p:cNvPr>
          <p:cNvSpPr/>
          <p:nvPr/>
        </p:nvSpPr>
        <p:spPr>
          <a:xfrm>
            <a:off x="751458" y="4104548"/>
            <a:ext cx="9706080" cy="928907"/>
          </a:xfrm>
          <a:prstGeom prst="roundRect">
            <a:avLst/>
          </a:prstGeom>
          <a:solidFill>
            <a:srgbClr val="FFC7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BF18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 ăn không ngủ</a:t>
            </a:r>
            <a:r>
              <a:rPr lang="en-US" sz="3600" b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sức khỏe kém, bệnh tật, ...</a:t>
            </a:r>
            <a:endParaRPr lang="en-US" sz="3600">
              <a:solidFill>
                <a:srgbClr val="0099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文本框 38">
            <a:extLst>
              <a:ext uri="{FF2B5EF4-FFF2-40B4-BE49-F238E27FC236}">
                <a16:creationId xmlns:a16="http://schemas.microsoft.com/office/drawing/2014/main" id="{217C50CE-5074-4534-814E-A5E305EBF9B2}"/>
              </a:ext>
            </a:extLst>
          </p:cNvPr>
          <p:cNvSpPr txBox="1"/>
          <p:nvPr/>
        </p:nvSpPr>
        <p:spPr>
          <a:xfrm>
            <a:off x="65764" y="4180763"/>
            <a:ext cx="1111986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>
                <a:solidFill>
                  <a:srgbClr val="00B050"/>
                </a:solidFill>
                <a:latin typeface="Times New Roman" panose="02020603050405020304" pitchFamily="18" charset="0"/>
                <a:ea typeface="方正汉真广标简体" panose="02000000000000000000" pitchFamily="2" charset="-122"/>
                <a:cs typeface="Times New Roman" panose="02020603050405020304" pitchFamily="18" charset="0"/>
              </a:rPr>
              <a:t>Ý nghĩa:</a:t>
            </a:r>
            <a:r>
              <a:rPr lang="en-US" altLang="zh-CN" sz="3600" b="1">
                <a:solidFill>
                  <a:srgbClr val="FF5050"/>
                </a:solidFill>
                <a:latin typeface="Times New Roman" panose="02020603050405020304" pitchFamily="18" charset="0"/>
                <a:ea typeface="方正汉真广标简体" panose="02000000000000000000" pitchFamily="2" charset="-122"/>
                <a:cs typeface="Times New Roman" panose="02020603050405020304" pitchFamily="18" charset="0"/>
              </a:rPr>
              <a:t> Ăn được ngủ được là có sức khỏe tốt. </a:t>
            </a:r>
          </a:p>
          <a:p>
            <a:pPr algn="ctr"/>
            <a:r>
              <a:rPr lang="en-US" altLang="zh-CN" sz="3600" b="1">
                <a:solidFill>
                  <a:srgbClr val="FF5050"/>
                </a:solidFill>
                <a:latin typeface="Times New Roman" panose="02020603050405020304" pitchFamily="18" charset="0"/>
                <a:ea typeface="方正汉真广标简体" panose="02000000000000000000" pitchFamily="2" charset="-122"/>
                <a:cs typeface="Times New Roman" panose="02020603050405020304" pitchFamily="18" charset="0"/>
              </a:rPr>
              <a:t>Có sức khỏe tốt sung sướng chẳng kém gì tiên.</a:t>
            </a:r>
            <a:endParaRPr lang="en-US" altLang="zh-CN" sz="3600" b="1" dirty="0">
              <a:solidFill>
                <a:srgbClr val="FF5050"/>
              </a:solidFill>
              <a:latin typeface="Times New Roman" panose="02020603050405020304" pitchFamily="18" charset="0"/>
              <a:ea typeface="方正汉真广标简体" panose="020000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28" name="文本框 38">
            <a:extLst>
              <a:ext uri="{FF2B5EF4-FFF2-40B4-BE49-F238E27FC236}">
                <a16:creationId xmlns:a16="http://schemas.microsoft.com/office/drawing/2014/main" id="{229333A7-E530-4221-8367-827768F74034}"/>
              </a:ext>
            </a:extLst>
          </p:cNvPr>
          <p:cNvSpPr txBox="1"/>
          <p:nvPr/>
        </p:nvSpPr>
        <p:spPr>
          <a:xfrm>
            <a:off x="144150" y="2566064"/>
            <a:ext cx="1077808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>
                <a:solidFill>
                  <a:srgbClr val="BF1818"/>
                </a:solidFill>
                <a:latin typeface="Times New Roman" panose="02020603050405020304" pitchFamily="18" charset="0"/>
                <a:ea typeface="方正汉真广标简体" panose="02000000000000000000" pitchFamily="2" charset="-122"/>
                <a:cs typeface="Times New Roman" panose="02020603050405020304" pitchFamily="18" charset="0"/>
              </a:rPr>
              <a:t>Ăn được ngủ được là tiên</a:t>
            </a:r>
          </a:p>
          <a:p>
            <a:pPr algn="ctr"/>
            <a:r>
              <a:rPr lang="en-US" altLang="zh-CN" sz="4400" b="1">
                <a:solidFill>
                  <a:srgbClr val="BF1818"/>
                </a:solidFill>
                <a:latin typeface="Times New Roman" panose="02020603050405020304" pitchFamily="18" charset="0"/>
                <a:ea typeface="方正汉真广标简体" panose="02000000000000000000" pitchFamily="2" charset="-122"/>
                <a:cs typeface="Times New Roman" panose="02020603050405020304" pitchFamily="18" charset="0"/>
              </a:rPr>
              <a:t>Không ăn không ngủ mất tiền thêm lo.</a:t>
            </a:r>
            <a:endParaRPr lang="en-US" altLang="zh-CN" sz="4400" b="1" dirty="0">
              <a:solidFill>
                <a:srgbClr val="BF1818"/>
              </a:solidFill>
              <a:latin typeface="Times New Roman" panose="02020603050405020304" pitchFamily="18" charset="0"/>
              <a:ea typeface="方正汉真广标简体" panose="02000000000000000000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72682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8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2" dur="500"/>
                                            <p:tgtEl>
                                              <p:spTgt spid="8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8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1000"/>
                                            <p:tgtEl>
                                              <p:spTgt spid="8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6" dur="1000" fill="hold"/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1000" fill="hold"/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8" fill="hold">
                          <p:stCondLst>
                            <p:cond delay="indefinite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2" presetClass="entr" presetSubtype="8" accel="18000" decel="70000" fill="hold" grpId="0" nodeType="click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2000"/>
                                      </p:iterate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980"/>
                                </p:stCondLst>
                                <p:childTnLst>
                                  <p:par>
                                    <p:cTn id="35" presetID="2" presetClass="entr" presetSubtype="2" accel="58000" fill="hold" grpId="0" nodeType="afterEffect" p14:presetBounceEnd="68000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2000"/>
                                      </p:iterate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37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38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" fill="hold">
                          <p:stCondLst>
                            <p:cond delay="indefinite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16" presetClass="entr" presetSubtype="2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Horizontal)">
                                          <p:cBhvr>
                                            <p:cTn id="43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4" fill="hold">
                          <p:stCondLst>
                            <p:cond delay="indefinite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16" presetClass="entr" presetSubtype="2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Horizontal)">
                                          <p:cBhvr>
                                            <p:cTn id="48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9" fill="hold">
                          <p:stCondLst>
                            <p:cond delay="indefinite"/>
                          </p:stCondLst>
                          <p:childTnLst>
                            <p:par>
                              <p:cTn id="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1" presetID="16" presetClass="entr" presetSubtype="4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53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4" fill="hold">
                          <p:stCondLst>
                            <p:cond delay="indefinite"/>
                          </p:stCondLst>
                          <p:childTnLst>
                            <p:par>
                              <p:cTn id="5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6" presetID="16" presetClass="entr" presetSubtype="2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Horizontal)">
                                          <p:cBhvr>
                                            <p:cTn id="58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9" fill="hold">
                          <p:stCondLst>
                            <p:cond delay="indefinite"/>
                          </p:stCondLst>
                          <p:childTnLst>
                            <p:par>
                              <p:cTn id="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" presetID="9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dissolve">
                                          <p:cBhvr>
                                            <p:cTn id="62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4" presetID="16" presetClass="entr" presetSubtype="4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66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7" fill="hold">
                          <p:stCondLst>
                            <p:cond delay="indefinite"/>
                          </p:stCondLst>
                          <p:childTnLst>
                            <p:par>
                              <p:cTn id="6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9" presetID="9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dissolve">
                                          <p:cBhvr>
                                            <p:cTn id="70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2" presetID="2" presetClass="entr" presetSubtype="2" accel="58000" fill="hold" grpId="0" nodeType="withEffect" p14:presetBounceEnd="68000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2000"/>
                                      </p:iterate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74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75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9" grpId="0"/>
          <p:bldP spid="2" grpId="0" animBg="1"/>
          <p:bldP spid="30" grpId="0" animBg="1"/>
          <p:bldP spid="3" grpId="0" animBg="1"/>
          <p:bldP spid="3" grpId="1" animBg="1"/>
          <p:bldP spid="32" grpId="0" animBg="1"/>
          <p:bldP spid="33" grpId="0" animBg="1"/>
          <p:bldP spid="33" grpId="1" animBg="1"/>
          <p:bldP spid="34" grpId="0"/>
          <p:bldP spid="2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8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2" dur="500"/>
                                            <p:tgtEl>
                                              <p:spTgt spid="8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8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1000"/>
                                            <p:tgtEl>
                                              <p:spTgt spid="8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6" dur="1000" fill="hold"/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1000" fill="hold"/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8" fill="hold">
                          <p:stCondLst>
                            <p:cond delay="indefinite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2" presetClass="entr" presetSubtype="8" accel="18000" decel="70000" fill="hold" grpId="0" nodeType="click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2000"/>
                                      </p:iterate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980"/>
                                </p:stCondLst>
                                <p:childTnLst>
                                  <p:par>
                                    <p:cTn id="35" presetID="2" presetClass="entr" presetSubtype="2" accel="58000" fill="hold" grpId="0" nodeType="after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2000"/>
                                      </p:iterate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" fill="hold">
                          <p:stCondLst>
                            <p:cond delay="indefinite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16" presetClass="entr" presetSubtype="2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Horizontal)">
                                          <p:cBhvr>
                                            <p:cTn id="43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4" fill="hold">
                          <p:stCondLst>
                            <p:cond delay="indefinite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16" presetClass="entr" presetSubtype="2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Horizontal)">
                                          <p:cBhvr>
                                            <p:cTn id="48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9" fill="hold">
                          <p:stCondLst>
                            <p:cond delay="indefinite"/>
                          </p:stCondLst>
                          <p:childTnLst>
                            <p:par>
                              <p:cTn id="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1" presetID="16" presetClass="entr" presetSubtype="4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53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4" fill="hold">
                          <p:stCondLst>
                            <p:cond delay="indefinite"/>
                          </p:stCondLst>
                          <p:childTnLst>
                            <p:par>
                              <p:cTn id="5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6" presetID="16" presetClass="entr" presetSubtype="2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Horizontal)">
                                          <p:cBhvr>
                                            <p:cTn id="58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9" fill="hold">
                          <p:stCondLst>
                            <p:cond delay="indefinite"/>
                          </p:stCondLst>
                          <p:childTnLst>
                            <p:par>
                              <p:cTn id="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" presetID="9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dissolve">
                                          <p:cBhvr>
                                            <p:cTn id="62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4" presetID="16" presetClass="entr" presetSubtype="4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66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7" fill="hold">
                          <p:stCondLst>
                            <p:cond delay="indefinite"/>
                          </p:stCondLst>
                          <p:childTnLst>
                            <p:par>
                              <p:cTn id="6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9" presetID="9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dissolve">
                                          <p:cBhvr>
                                            <p:cTn id="70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2" presetID="2" presetClass="entr" presetSubtype="2" accel="58000" fill="hold" grpId="0" nodeType="with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2000"/>
                                      </p:iterate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4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5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9" grpId="0"/>
          <p:bldP spid="2" grpId="0" animBg="1"/>
          <p:bldP spid="30" grpId="0" animBg="1"/>
          <p:bldP spid="3" grpId="0" animBg="1"/>
          <p:bldP spid="3" grpId="1" animBg="1"/>
          <p:bldP spid="32" grpId="0" animBg="1"/>
          <p:bldP spid="33" grpId="0" animBg="1"/>
          <p:bldP spid="33" grpId="1" animBg="1"/>
          <p:bldP spid="34" grpId="0"/>
          <p:bldP spid="28" grpId="0"/>
        </p:bldLst>
      </p:timing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222D457-4058-4E2E-8A5D-BB1E1578AD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9757"/>
            <a:ext cx="12388579" cy="696775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A1742F7-C6EF-477E-A36D-4AA45846F294}"/>
              </a:ext>
            </a:extLst>
          </p:cNvPr>
          <p:cNvSpPr/>
          <p:nvPr/>
        </p:nvSpPr>
        <p:spPr>
          <a:xfrm>
            <a:off x="171450" y="1595438"/>
            <a:ext cx="6134100" cy="3605212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79F8C01-BD03-4805-8469-2658010F0C93}"/>
              </a:ext>
            </a:extLst>
          </p:cNvPr>
          <p:cNvSpPr/>
          <p:nvPr/>
        </p:nvSpPr>
        <p:spPr>
          <a:xfrm>
            <a:off x="8134282" y="-61912"/>
            <a:ext cx="3429144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>
                <a:ln w="0"/>
                <a:solidFill>
                  <a:srgbClr val="1C643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zuki" panose="02040603050506020204" pitchFamily="18" charset="0"/>
              </a:rPr>
              <a:t>DẶN DÒ</a:t>
            </a:r>
            <a:endParaRPr lang="en-US" sz="8000" b="0" cap="none" spc="0">
              <a:ln w="0"/>
              <a:solidFill>
                <a:srgbClr val="1C643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zuki" panose="020406030505060202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7EC0BA0-49E6-4B29-BD3A-08E8B145B78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34" y="1778029"/>
            <a:ext cx="5760732" cy="324003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12ED93E1-24C5-4C6E-8F34-64CCF5091BEA}"/>
              </a:ext>
            </a:extLst>
          </p:cNvPr>
          <p:cNvSpPr/>
          <p:nvPr/>
        </p:nvSpPr>
        <p:spPr>
          <a:xfrm>
            <a:off x="6984792" y="3429000"/>
            <a:ext cx="5213287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sz="6000">
                <a:ln w="0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zuki" panose="02040603050506020204" pitchFamily="18" charset="0"/>
              </a:rPr>
              <a:t>Xem lại bài</a:t>
            </a:r>
          </a:p>
          <a:p>
            <a:r>
              <a:rPr lang="en-US" sz="6000" b="0" cap="none" spc="0">
                <a:ln w="0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zuki" panose="02040603050506020204" pitchFamily="18" charset="0"/>
              </a:rPr>
              <a:t>Chuẩn bị bài sau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88EC94B-9759-4371-B858-03BC4896C1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21716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3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7000"/>
                                      </p:iterate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0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1070"/>
                                </p:stCondLst>
                                <p:childTnLst>
                                  <p:par>
                                    <p:cTn id="22" presetID="64" presetClass="path" presetSubtype="0" accel="50000" fill="hold" grpId="1" nodeType="afterEffect" p14:presetBounceEnd="72000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0"/>
                                      </p:iterate>
                                      <p:childTnLst>
                                        <p:animMotion origin="layout" path="M -2.5E-6 1.38778E-17 L -0.00156 0.28264 " pathEditMode="relative" rAng="0" ptsTypes="AA" p14:bounceEnd="72000">
                                          <p:cBhvr>
                                            <p:cTn id="23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78" y="141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4" presetID="35" presetClass="path" presetSubtype="0" accel="70000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91667E-6 1.85185E-6 L -0.45247 0.0081 " pathEditMode="relative" rAng="0" ptsTypes="AA" p14:bounceEnd="62000">
                                          <p:cBhvr>
                                            <p:cTn id="25" dur="2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2630" y="39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6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accel="50000" fill="hold" grpId="0" nodeType="withEffect" p14:presetBounceEnd="40000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4000"/>
                                      </p:iterate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33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34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 animBg="1"/>
          <p:bldP spid="6" grpId="0"/>
          <p:bldP spid="6" grpId="1"/>
          <p:bldP spid="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3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7000"/>
                                      </p:iterate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0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1070"/>
                                </p:stCondLst>
                                <p:childTnLst>
                                  <p:par>
                                    <p:cTn id="22" presetID="64" presetClass="path" presetSubtype="0" accel="50000" fill="hold" grpId="1" nodeType="after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0"/>
                                      </p:iterate>
                                      <p:childTnLst>
                                        <p:animMotion origin="layout" path="M -2.5E-6 1.38778E-17 L -0.00156 0.28264 " pathEditMode="relative" rAng="0" ptsTypes="AA">
                                          <p:cBhvr>
                                            <p:cTn id="23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78" y="141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4" presetID="35" presetClass="path" presetSubtype="0" accel="7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91667E-6 1.85185E-6 L -0.45247 0.0081 " pathEditMode="relative" rAng="0" ptsTypes="AA">
                                          <p:cBhvr>
                                            <p:cTn id="25" dur="2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2630" y="39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6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accel="50000" fill="hold" grpId="0" nodeType="with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4000"/>
                                      </p:iterate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 animBg="1"/>
          <p:bldP spid="6" grpId="0"/>
          <p:bldP spid="6" grpId="1"/>
          <p:bldP spid="9" grpId="0"/>
        </p:bldLst>
      </p:timing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222D457-4058-4E2E-8A5D-BB1E1578AD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9757"/>
            <a:ext cx="12388579" cy="696775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A1742F7-C6EF-477E-A36D-4AA45846F294}"/>
              </a:ext>
            </a:extLst>
          </p:cNvPr>
          <p:cNvSpPr/>
          <p:nvPr/>
        </p:nvSpPr>
        <p:spPr>
          <a:xfrm>
            <a:off x="171450" y="1595438"/>
            <a:ext cx="6134100" cy="3605212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79F8C01-BD03-4805-8469-2658010F0C93}"/>
              </a:ext>
            </a:extLst>
          </p:cNvPr>
          <p:cNvSpPr/>
          <p:nvPr/>
        </p:nvSpPr>
        <p:spPr>
          <a:xfrm>
            <a:off x="7312572" y="29497"/>
            <a:ext cx="4541628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>
                <a:ln w="0"/>
                <a:solidFill>
                  <a:srgbClr val="1C643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zuki" panose="02040603050506020204" pitchFamily="18" charset="0"/>
              </a:rPr>
              <a:t>TẠM BIỆT!</a:t>
            </a:r>
            <a:endParaRPr lang="en-US" sz="8000" b="0" cap="none" spc="0">
              <a:ln w="0"/>
              <a:solidFill>
                <a:srgbClr val="1C643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zuki" panose="020406030505060202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7EC0BA0-49E6-4B29-BD3A-08E8B145B78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34" y="1778029"/>
            <a:ext cx="5760732" cy="3240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3559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1.85185E-6 L 0.42761 0.008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380" y="39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9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Motion origin="layout" path="M 2.5E-6 -4.44444E-6 C 2.5E-6 -0.03495 -0.06016 -0.06203 -0.13321 -0.06203 C -0.20834 -0.06203 -0.26849 -0.03495 -0.26849 -4.44444E-6 C -0.26849 0.03496 -0.32865 0.06204 -0.40378 0.06204 C -0.47683 0.06204 -0.53685 0.03496 -0.53685 -4.44444E-6 " pathEditMode="relative" rAng="0" ptsTypes="AAAAA"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849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3F56DD9-2DA0-43E7-92CE-515F0DE2E95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0493"/>
            <a:ext cx="4982609" cy="704849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AE6154B-877F-4DBA-B2C0-FB3934BFAA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8897" y="-608020"/>
            <a:ext cx="7327545" cy="732754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5F56BE9-40CC-42B5-AF4F-A468ED65CEFC}"/>
              </a:ext>
            </a:extLst>
          </p:cNvPr>
          <p:cNvSpPr/>
          <p:nvPr/>
        </p:nvSpPr>
        <p:spPr>
          <a:xfrm>
            <a:off x="5198511" y="1394761"/>
            <a:ext cx="4842992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cap="none" spc="0">
                <a:ln w="0"/>
                <a:solidFill>
                  <a:srgbClr val="156334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Bạn biết gì về </a:t>
            </a:r>
          </a:p>
          <a:p>
            <a:pPr algn="ctr"/>
            <a:r>
              <a:rPr lang="en-US" sz="6000" b="1" cap="none" spc="0">
                <a:ln w="0"/>
                <a:solidFill>
                  <a:srgbClr val="156334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virus corona?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EABBF5D-5AD5-49E6-BA86-E0CC901C1E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749171"/>
            <a:ext cx="12192000" cy="6857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0009003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509CB30-7815-4293-9204-4DB2C686BB5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8941" y="-95247"/>
            <a:ext cx="4982609" cy="704849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7C05D7B-3101-459F-BBCB-F56B40B185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45855" y="-615706"/>
            <a:ext cx="7568952" cy="7568952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F3B77B3-66CE-46BC-8FDF-86AC32501EF9}"/>
              </a:ext>
            </a:extLst>
          </p:cNvPr>
          <p:cNvSpPr/>
          <p:nvPr/>
        </p:nvSpPr>
        <p:spPr>
          <a:xfrm>
            <a:off x="1260366" y="2576269"/>
            <a:ext cx="361643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https://www.youtube.com/watch?v=xIRTM9xxRTk&amp;t=77s</a:t>
            </a:r>
            <a:endParaRPr lang="en-US" sz="3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7F86CD0-5176-4657-8BA8-7A6E8DC3801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938804" y="-355476"/>
            <a:ext cx="5214575" cy="5214575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0529490C-6537-4171-881C-9AFC010A6446}"/>
              </a:ext>
            </a:extLst>
          </p:cNvPr>
          <p:cNvSpPr/>
          <p:nvPr/>
        </p:nvSpPr>
        <p:spPr>
          <a:xfrm>
            <a:off x="4298231" y="962506"/>
            <a:ext cx="4548040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>
                <a:ln w="0"/>
                <a:solidFill>
                  <a:srgbClr val="156334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Cùng xem phim </a:t>
            </a:r>
          </a:p>
          <a:p>
            <a:pPr algn="ctr"/>
            <a:r>
              <a:rPr lang="en-US" sz="4800" b="1">
                <a:ln w="0"/>
                <a:solidFill>
                  <a:srgbClr val="156334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với mình nhé!</a:t>
            </a:r>
            <a:endParaRPr lang="en-US" sz="4800" b="1" cap="none" spc="0">
              <a:ln w="0"/>
              <a:solidFill>
                <a:srgbClr val="156334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9974A83-857C-42E6-A905-F3C8EDC74E8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427"/>
          <a:stretch/>
        </p:blipFill>
        <p:spPr>
          <a:xfrm flipV="1">
            <a:off x="0" y="5167085"/>
            <a:ext cx="12192000" cy="2439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0438408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3F56DD9-2DA0-43E7-92CE-515F0DE2E95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0493"/>
            <a:ext cx="4982609" cy="704849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AE6154B-877F-4DBA-B2C0-FB3934BFAA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8897" y="-608020"/>
            <a:ext cx="7327545" cy="732754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5F56BE9-40CC-42B5-AF4F-A468ED65CEFC}"/>
              </a:ext>
            </a:extLst>
          </p:cNvPr>
          <p:cNvSpPr/>
          <p:nvPr/>
        </p:nvSpPr>
        <p:spPr>
          <a:xfrm>
            <a:off x="4449917" y="1394761"/>
            <a:ext cx="6340197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>
                <a:ln w="0"/>
                <a:solidFill>
                  <a:srgbClr val="EE223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Để giữ gìn sức khỏe, </a:t>
            </a:r>
          </a:p>
          <a:p>
            <a:pPr algn="ctr"/>
            <a:r>
              <a:rPr lang="en-US" sz="5400" b="1">
                <a:ln w="0"/>
                <a:solidFill>
                  <a:srgbClr val="EE223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chúng ta nên làm gì?</a:t>
            </a:r>
            <a:endParaRPr lang="en-US" sz="5400" b="1" cap="none" spc="0">
              <a:ln w="0"/>
              <a:solidFill>
                <a:srgbClr val="EE2236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EABBF5D-5AD5-49E6-BA86-E0CC901C1E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5069" y="3055752"/>
            <a:ext cx="12192000" cy="685719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ACE83A8-E755-4F94-BECC-05C676328A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749171"/>
            <a:ext cx="12192000" cy="6857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687224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41">
            <a:extLst>
              <a:ext uri="{FF2B5EF4-FFF2-40B4-BE49-F238E27FC236}">
                <a16:creationId xmlns:a16="http://schemas.microsoft.com/office/drawing/2014/main" id="{5B3E73A5-9A78-4430-A7E6-997096F5F0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120"/>
            <a:ext cx="12241652" cy="688512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2C3653F-763F-4631-98DF-BB351880EE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3506" y="367879"/>
            <a:ext cx="5913633" cy="18350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71ECF22-1539-4F81-BB3E-231A5F8ABDA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1527" y="3094822"/>
            <a:ext cx="3200677" cy="217036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D4488F6-178C-4069-8FF3-C5AC75AC5EE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6019" y="-637873"/>
            <a:ext cx="9022862" cy="4310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0307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222D457-4058-4E2E-8A5D-BB1E1578AD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9757"/>
            <a:ext cx="12388580" cy="696775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A1742F7-C6EF-477E-A36D-4AA45846F294}"/>
              </a:ext>
            </a:extLst>
          </p:cNvPr>
          <p:cNvSpPr/>
          <p:nvPr/>
        </p:nvSpPr>
        <p:spPr>
          <a:xfrm>
            <a:off x="171450" y="1595438"/>
            <a:ext cx="6134100" cy="3605212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79F8C01-BD03-4805-8469-2658010F0C93}"/>
              </a:ext>
            </a:extLst>
          </p:cNvPr>
          <p:cNvSpPr/>
          <p:nvPr/>
        </p:nvSpPr>
        <p:spPr>
          <a:xfrm>
            <a:off x="7025717" y="317191"/>
            <a:ext cx="4350871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>
                <a:ln w="0"/>
                <a:solidFill>
                  <a:srgbClr val="1C643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zuki" panose="02040603050506020204" pitchFamily="18" charset="0"/>
              </a:rPr>
              <a:t>BÀI TẬP 1</a:t>
            </a:r>
            <a:endParaRPr lang="en-US" sz="8000" b="0" cap="none" spc="0">
              <a:ln w="0"/>
              <a:solidFill>
                <a:srgbClr val="1C643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zuki" panose="02040603050506020204" pitchFamily="18" charset="0"/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3E4EC774-C274-419C-824F-AA6106B58B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7EC0BA0-49E6-4B29-BD3A-08E8B145B78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34" y="1778029"/>
            <a:ext cx="5760732" cy="3240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2441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isInverted="1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3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7000"/>
                                      </p:iterate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0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1140"/>
                                </p:stCondLst>
                                <p:childTnLst>
                                  <p:par>
                                    <p:cTn id="22" presetID="64" presetClass="path" presetSubtype="0" accel="50000" fill="hold" grpId="1" nodeType="afterEffect" p14:presetBounceEnd="72000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0"/>
                                      </p:iterate>
                                      <p:childTnLst>
                                        <p:animMotion origin="layout" path="M 2.5E-6 -2.59259E-6 L 0.00976 0.2919 " pathEditMode="relative" rAng="0" ptsTypes="AA" p14:bounceEnd="72000">
                                          <p:cBhvr>
                                            <p:cTn id="23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82" y="1458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4" presetID="35" presetClass="path" presetSubtype="0" accel="70000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91667E-6 1.85185E-6 L -0.45247 0.0081 " pathEditMode="relative" rAng="0" ptsTypes="AA" p14:bounceEnd="62000">
                                          <p:cBhvr>
                                            <p:cTn id="25" dur="2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2630" y="39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6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 animBg="1"/>
          <p:bldP spid="6" grpId="0"/>
          <p:bldP spid="6" grpId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3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7000"/>
                                      </p:iterate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0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1140"/>
                                </p:stCondLst>
                                <p:childTnLst>
                                  <p:par>
                                    <p:cTn id="22" presetID="64" presetClass="path" presetSubtype="0" accel="50000" fill="hold" grpId="1" nodeType="after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0"/>
                                      </p:iterate>
                                      <p:childTnLst>
                                        <p:animMotion origin="layout" path="M 2.5E-6 -2.59259E-6 L 0.00976 0.2919 " pathEditMode="relative" rAng="0" ptsTypes="AA">
                                          <p:cBhvr>
                                            <p:cTn id="23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82" y="1458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4" presetID="35" presetClass="path" presetSubtype="0" accel="7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91667E-6 1.85185E-6 L -0.45247 0.0081 " pathEditMode="relative" rAng="0" ptsTypes="AA">
                                          <p:cBhvr>
                                            <p:cTn id="25" dur="2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2630" y="39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6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 animBg="1"/>
          <p:bldP spid="6" grpId="0"/>
          <p:bldP spid="6" grpId="1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组合 38"/>
          <p:cNvGrpSpPr/>
          <p:nvPr/>
        </p:nvGrpSpPr>
        <p:grpSpPr>
          <a:xfrm>
            <a:off x="596147" y="371524"/>
            <a:ext cx="7885603" cy="5042763"/>
            <a:chOff x="2516470" y="548138"/>
            <a:chExt cx="7443321" cy="4759928"/>
          </a:xfrm>
        </p:grpSpPr>
        <p:sp>
          <p:nvSpPr>
            <p:cNvPr id="40" name="云形 39"/>
            <p:cNvSpPr/>
            <p:nvPr/>
          </p:nvSpPr>
          <p:spPr>
            <a:xfrm>
              <a:off x="2516470" y="548138"/>
              <a:ext cx="7443321" cy="4759928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endParaRPr lang="zh-CN" altLang="en-US" sz="2800"/>
            </a:p>
          </p:txBody>
        </p:sp>
        <p:sp>
          <p:nvSpPr>
            <p:cNvPr id="41" name="云形 40"/>
            <p:cNvSpPr/>
            <p:nvPr/>
          </p:nvSpPr>
          <p:spPr>
            <a:xfrm>
              <a:off x="2922743" y="818421"/>
              <a:ext cx="6658840" cy="4258256"/>
            </a:xfrm>
            <a:prstGeom prst="cloud">
              <a:avLst/>
            </a:prstGeom>
            <a:noFill/>
            <a:ln>
              <a:solidFill>
                <a:srgbClr val="8ACFEA"/>
              </a:solidFill>
              <a:prstDash val="dash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endParaRPr lang="zh-CN" altLang="en-US" sz="2800"/>
            </a:p>
          </p:txBody>
        </p:sp>
      </p:grpSp>
      <p:grpSp>
        <p:nvGrpSpPr>
          <p:cNvPr id="28" name="组合 27"/>
          <p:cNvGrpSpPr/>
          <p:nvPr/>
        </p:nvGrpSpPr>
        <p:grpSpPr>
          <a:xfrm>
            <a:off x="454226" y="339253"/>
            <a:ext cx="1144670" cy="732005"/>
            <a:chOff x="1281153" y="5632171"/>
            <a:chExt cx="1466266" cy="937662"/>
          </a:xfrm>
        </p:grpSpPr>
        <p:sp>
          <p:nvSpPr>
            <p:cNvPr id="29" name="云形 28"/>
            <p:cNvSpPr/>
            <p:nvPr/>
          </p:nvSpPr>
          <p:spPr>
            <a:xfrm>
              <a:off x="1281153" y="5632171"/>
              <a:ext cx="1466266" cy="937662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b="1" dirty="0">
                <a:solidFill>
                  <a:srgbClr val="00B9F1"/>
                </a:solidFill>
              </a:endParaRPr>
            </a:p>
          </p:txBody>
        </p:sp>
        <p:sp>
          <p:nvSpPr>
            <p:cNvPr id="30" name="云形 29"/>
            <p:cNvSpPr/>
            <p:nvPr/>
          </p:nvSpPr>
          <p:spPr>
            <a:xfrm>
              <a:off x="1414367" y="5706781"/>
              <a:ext cx="1199837" cy="767283"/>
            </a:xfrm>
            <a:prstGeom prst="cloud">
              <a:avLst/>
            </a:prstGeom>
            <a:noFill/>
            <a:ln>
              <a:solidFill>
                <a:srgbClr val="8ACFEA"/>
              </a:solidFill>
              <a:prstDash val="dash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b="1">
                <a:solidFill>
                  <a:srgbClr val="00B9F1"/>
                </a:solidFill>
              </a:endParaRPr>
            </a:p>
          </p:txBody>
        </p:sp>
      </p:grpSp>
      <p:grpSp>
        <p:nvGrpSpPr>
          <p:cNvPr id="50" name="组合 49"/>
          <p:cNvGrpSpPr/>
          <p:nvPr/>
        </p:nvGrpSpPr>
        <p:grpSpPr>
          <a:xfrm>
            <a:off x="848933" y="5831865"/>
            <a:ext cx="844400" cy="539985"/>
            <a:chOff x="1281153" y="5632171"/>
            <a:chExt cx="1466266" cy="937662"/>
          </a:xfrm>
        </p:grpSpPr>
        <p:sp>
          <p:nvSpPr>
            <p:cNvPr id="52" name="云形 51"/>
            <p:cNvSpPr/>
            <p:nvPr/>
          </p:nvSpPr>
          <p:spPr>
            <a:xfrm>
              <a:off x="1281153" y="5632171"/>
              <a:ext cx="1466266" cy="937662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3" name="云形 52"/>
            <p:cNvSpPr/>
            <p:nvPr/>
          </p:nvSpPr>
          <p:spPr>
            <a:xfrm>
              <a:off x="1414367" y="5706781"/>
              <a:ext cx="1199837" cy="767283"/>
            </a:xfrm>
            <a:prstGeom prst="cloud">
              <a:avLst/>
            </a:prstGeom>
            <a:noFill/>
            <a:ln>
              <a:solidFill>
                <a:srgbClr val="8ACFEA"/>
              </a:solidFill>
              <a:prstDash val="dash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" name="矩形 3"/>
          <p:cNvSpPr/>
          <p:nvPr/>
        </p:nvSpPr>
        <p:spPr>
          <a:xfrm>
            <a:off x="1842176" y="1275340"/>
            <a:ext cx="5383379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600" b="1">
                <a:solidFill>
                  <a:srgbClr val="436054"/>
                </a:solidFill>
                <a:latin typeface="+mj-lt"/>
              </a:rPr>
              <a:t>	</a:t>
            </a:r>
            <a:r>
              <a:rPr lang="vi-VN" altLang="zh-CN" sz="3600" b="1">
                <a:solidFill>
                  <a:srgbClr val="436054"/>
                </a:solidFill>
                <a:latin typeface="+mj-lt"/>
              </a:rPr>
              <a:t>Tìm các từ ngữ:</a:t>
            </a:r>
          </a:p>
          <a:p>
            <a:r>
              <a:rPr lang="vi-VN" altLang="zh-CN" sz="3600" b="1">
                <a:solidFill>
                  <a:srgbClr val="436054"/>
                </a:solidFill>
                <a:latin typeface="+mj-lt"/>
              </a:rPr>
              <a:t>a</a:t>
            </a:r>
            <a:r>
              <a:rPr lang="en-US" altLang="zh-CN" sz="3600" b="1">
                <a:solidFill>
                  <a:srgbClr val="436054"/>
                </a:solidFill>
                <a:latin typeface="+mj-lt"/>
              </a:rPr>
              <a:t>)</a:t>
            </a:r>
            <a:r>
              <a:rPr lang="vi-VN" altLang="zh-CN" sz="3600" b="1">
                <a:solidFill>
                  <a:srgbClr val="436054"/>
                </a:solidFill>
                <a:latin typeface="+mj-lt"/>
              </a:rPr>
              <a:t> Chỉ những hoạt động </a:t>
            </a:r>
            <a:br>
              <a:rPr lang="en-US" altLang="zh-CN" sz="3600" b="1">
                <a:solidFill>
                  <a:srgbClr val="436054"/>
                </a:solidFill>
                <a:latin typeface="+mj-lt"/>
              </a:rPr>
            </a:br>
            <a:r>
              <a:rPr lang="vi-VN" altLang="zh-CN" sz="3600" b="1">
                <a:solidFill>
                  <a:srgbClr val="436054"/>
                </a:solidFill>
                <a:latin typeface="+mj-lt"/>
              </a:rPr>
              <a:t>có lợi cho sức khỏe</a:t>
            </a:r>
            <a:r>
              <a:rPr lang="en-US" altLang="zh-CN" sz="3600" b="1">
                <a:solidFill>
                  <a:srgbClr val="43605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altLang="zh-CN" sz="3600" b="1">
              <a:solidFill>
                <a:srgbClr val="43605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altLang="zh-CN" sz="3600" b="1">
                <a:solidFill>
                  <a:srgbClr val="436054"/>
                </a:solidFill>
                <a:latin typeface="+mj-lt"/>
              </a:rPr>
              <a:t>b</a:t>
            </a:r>
            <a:r>
              <a:rPr lang="en-US" altLang="zh-CN" sz="3600" b="1">
                <a:solidFill>
                  <a:srgbClr val="436054"/>
                </a:solidFill>
                <a:latin typeface="+mj-lt"/>
              </a:rPr>
              <a:t>)</a:t>
            </a:r>
            <a:r>
              <a:rPr lang="vi-VN" altLang="zh-CN" sz="3600" b="1">
                <a:solidFill>
                  <a:srgbClr val="436054"/>
                </a:solidFill>
                <a:latin typeface="+mj-lt"/>
              </a:rPr>
              <a:t> Chỉ những đặc điểm của một cơ thể khỏe mạnh</a:t>
            </a:r>
            <a:r>
              <a:rPr lang="en-US" altLang="zh-CN" sz="3600" b="1">
                <a:solidFill>
                  <a:srgbClr val="43605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altLang="zh-CN" sz="3600" b="1">
              <a:solidFill>
                <a:srgbClr val="43605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vi-VN" altLang="zh-CN" sz="3600" b="1">
              <a:solidFill>
                <a:srgbClr val="436054"/>
              </a:solidFill>
              <a:latin typeface="+mj-lt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B8670CC-C146-4399-87A5-67E77DD929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7711" y="2231493"/>
            <a:ext cx="5047926" cy="5041829"/>
          </a:xfrm>
          <a:prstGeom prst="rect">
            <a:avLst/>
          </a:prstGeom>
        </p:spPr>
      </p:pic>
      <p:grpSp>
        <p:nvGrpSpPr>
          <p:cNvPr id="31" name="组合 27">
            <a:extLst>
              <a:ext uri="{FF2B5EF4-FFF2-40B4-BE49-F238E27FC236}">
                <a16:creationId xmlns:a16="http://schemas.microsoft.com/office/drawing/2014/main" id="{4C75D2A3-F8FA-4801-920A-8978179947CB}"/>
              </a:ext>
            </a:extLst>
          </p:cNvPr>
          <p:cNvGrpSpPr/>
          <p:nvPr/>
        </p:nvGrpSpPr>
        <p:grpSpPr>
          <a:xfrm>
            <a:off x="7052065" y="355185"/>
            <a:ext cx="4278333" cy="2611976"/>
            <a:chOff x="1281153" y="5632171"/>
            <a:chExt cx="1466266" cy="937662"/>
          </a:xfrm>
        </p:grpSpPr>
        <p:sp>
          <p:nvSpPr>
            <p:cNvPr id="32" name="云形 28">
              <a:extLst>
                <a:ext uri="{FF2B5EF4-FFF2-40B4-BE49-F238E27FC236}">
                  <a16:creationId xmlns:a16="http://schemas.microsoft.com/office/drawing/2014/main" id="{F4300B8C-6DD7-4260-A447-C7B8793B45BD}"/>
                </a:ext>
              </a:extLst>
            </p:cNvPr>
            <p:cNvSpPr/>
            <p:nvPr/>
          </p:nvSpPr>
          <p:spPr>
            <a:xfrm>
              <a:off x="1281153" y="5632171"/>
              <a:ext cx="1466266" cy="937662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b="1" dirty="0">
                <a:solidFill>
                  <a:srgbClr val="00B9F1"/>
                </a:solidFill>
              </a:endParaRPr>
            </a:p>
          </p:txBody>
        </p:sp>
        <p:sp>
          <p:nvSpPr>
            <p:cNvPr id="33" name="云形 29">
              <a:extLst>
                <a:ext uri="{FF2B5EF4-FFF2-40B4-BE49-F238E27FC236}">
                  <a16:creationId xmlns:a16="http://schemas.microsoft.com/office/drawing/2014/main" id="{6C72859C-642F-421C-9991-5CAF2EDE4AC3}"/>
                </a:ext>
              </a:extLst>
            </p:cNvPr>
            <p:cNvSpPr/>
            <p:nvPr/>
          </p:nvSpPr>
          <p:spPr>
            <a:xfrm>
              <a:off x="1414367" y="5706781"/>
              <a:ext cx="1199837" cy="767283"/>
            </a:xfrm>
            <a:prstGeom prst="cloud">
              <a:avLst/>
            </a:prstGeom>
            <a:noFill/>
            <a:ln>
              <a:solidFill>
                <a:srgbClr val="8ACFEA"/>
              </a:solidFill>
              <a:prstDash val="dash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b="1">
                <a:solidFill>
                  <a:srgbClr val="00B9F1"/>
                </a:solidFill>
              </a:endParaRPr>
            </a:p>
          </p:txBody>
        </p:sp>
      </p:grpSp>
      <p:sp>
        <p:nvSpPr>
          <p:cNvPr id="34" name="矩形 3">
            <a:extLst>
              <a:ext uri="{FF2B5EF4-FFF2-40B4-BE49-F238E27FC236}">
                <a16:creationId xmlns:a16="http://schemas.microsoft.com/office/drawing/2014/main" id="{B61722B8-5E8B-4D3F-ACA9-7331AC22CEFD}"/>
              </a:ext>
            </a:extLst>
          </p:cNvPr>
          <p:cNvSpPr/>
          <p:nvPr/>
        </p:nvSpPr>
        <p:spPr>
          <a:xfrm>
            <a:off x="8002169" y="784010"/>
            <a:ext cx="278013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36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Mẫu:</a:t>
            </a:r>
          </a:p>
          <a:p>
            <a:r>
              <a:rPr lang="en-US" altLang="zh-CN" sz="36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tập luyện</a:t>
            </a:r>
          </a:p>
          <a:p>
            <a:r>
              <a:rPr lang="en-US" altLang="zh-CN" sz="36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vạm vỡ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65AF1E9-6718-49F4-A5BD-3FF71907CFD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295695" y="-85599"/>
            <a:ext cx="3493544" cy="349354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F486976-9C22-41D4-8786-941325C111C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290" y="3376827"/>
            <a:ext cx="4157330" cy="4157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4265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1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1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995"/>
                            </p:stCondLst>
                            <p:childTnLst>
                              <p:par>
                                <p:cTn id="3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495"/>
                            </p:stCondLst>
                            <p:childTnLst>
                              <p:par>
                                <p:cTn id="36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组合 33"/>
          <p:cNvGrpSpPr/>
          <p:nvPr/>
        </p:nvGrpSpPr>
        <p:grpSpPr>
          <a:xfrm>
            <a:off x="0" y="-191814"/>
            <a:ext cx="12895093" cy="7946844"/>
            <a:chOff x="0" y="-221063"/>
            <a:chExt cx="12895093" cy="7946844"/>
          </a:xfrm>
        </p:grpSpPr>
        <p:sp>
          <p:nvSpPr>
            <p:cNvPr id="35" name="矩形 34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9AD6E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36" name="组合 35"/>
            <p:cNvGrpSpPr/>
            <p:nvPr/>
          </p:nvGrpSpPr>
          <p:grpSpPr>
            <a:xfrm>
              <a:off x="144150" y="-221063"/>
              <a:ext cx="12750943" cy="7946844"/>
              <a:chOff x="2627224" y="-795141"/>
              <a:chExt cx="10013806" cy="7040780"/>
            </a:xfrm>
          </p:grpSpPr>
          <p:sp>
            <p:nvSpPr>
              <p:cNvPr id="37" name="矩形 36"/>
              <p:cNvSpPr/>
              <p:nvPr/>
            </p:nvSpPr>
            <p:spPr>
              <a:xfrm>
                <a:off x="2627224" y="-599283"/>
                <a:ext cx="5758249" cy="5957676"/>
              </a:xfrm>
              <a:prstGeom prst="rect">
                <a:avLst/>
              </a:prstGeom>
              <a:blipFill dpi="0" rotWithShape="1">
                <a:blip r:embed="rId3">
                  <a:alphaModFix amt="17000"/>
                  <a:lum bright="70000" contrast="-70000"/>
                </a:blip>
                <a:srcRect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40" name="矩形 39"/>
              <p:cNvSpPr/>
              <p:nvPr/>
            </p:nvSpPr>
            <p:spPr>
              <a:xfrm rot="10601959">
                <a:off x="6872592" y="-795141"/>
                <a:ext cx="5768438" cy="7040780"/>
              </a:xfrm>
              <a:prstGeom prst="rect">
                <a:avLst/>
              </a:prstGeom>
              <a:blipFill dpi="0" rotWithShape="1">
                <a:blip r:embed="rId4">
                  <a:alphaModFix amt="17000"/>
                  <a:lum bright="70000" contrast="-70000"/>
                </a:blip>
                <a:srcRect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/>
              </a:p>
            </p:txBody>
          </p:sp>
        </p:grpSp>
      </p:grpSp>
      <p:grpSp>
        <p:nvGrpSpPr>
          <p:cNvPr id="76" name="组合 75"/>
          <p:cNvGrpSpPr/>
          <p:nvPr/>
        </p:nvGrpSpPr>
        <p:grpSpPr>
          <a:xfrm>
            <a:off x="0" y="5532319"/>
            <a:ext cx="12523845" cy="1647370"/>
            <a:chOff x="0" y="5207212"/>
            <a:chExt cx="12523845" cy="1647370"/>
          </a:xfrm>
        </p:grpSpPr>
        <p:pic>
          <p:nvPicPr>
            <p:cNvPr id="77" name="图片 7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207212"/>
              <a:ext cx="6427845" cy="1647370"/>
            </a:xfrm>
            <a:prstGeom prst="rect">
              <a:avLst/>
            </a:prstGeom>
          </p:spPr>
        </p:pic>
        <p:pic>
          <p:nvPicPr>
            <p:cNvPr id="78" name="图片 7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6000" y="5207212"/>
              <a:ext cx="6427845" cy="1647370"/>
            </a:xfrm>
            <a:prstGeom prst="rect">
              <a:avLst/>
            </a:prstGeom>
          </p:spPr>
        </p:pic>
      </p:grpSp>
      <p:grpSp>
        <p:nvGrpSpPr>
          <p:cNvPr id="54" name="组合 53"/>
          <p:cNvGrpSpPr/>
          <p:nvPr/>
        </p:nvGrpSpPr>
        <p:grpSpPr>
          <a:xfrm>
            <a:off x="10414356" y="441888"/>
            <a:ext cx="1633494" cy="1044603"/>
            <a:chOff x="8985779" y="3960837"/>
            <a:chExt cx="2199915" cy="1406823"/>
          </a:xfrm>
        </p:grpSpPr>
        <p:sp>
          <p:nvSpPr>
            <p:cNvPr id="55" name="云形 54"/>
            <p:cNvSpPr/>
            <p:nvPr/>
          </p:nvSpPr>
          <p:spPr>
            <a:xfrm>
              <a:off x="8985779" y="3960837"/>
              <a:ext cx="2199915" cy="1406823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7" name="云形 56"/>
            <p:cNvSpPr/>
            <p:nvPr/>
          </p:nvSpPr>
          <p:spPr>
            <a:xfrm>
              <a:off x="9217452" y="4084959"/>
              <a:ext cx="1756042" cy="1122971"/>
            </a:xfrm>
            <a:prstGeom prst="cloud">
              <a:avLst/>
            </a:prstGeom>
            <a:noFill/>
            <a:ln>
              <a:solidFill>
                <a:srgbClr val="8ACFEA"/>
              </a:solidFill>
              <a:prstDash val="dash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69" name="组合 68"/>
          <p:cNvGrpSpPr/>
          <p:nvPr/>
        </p:nvGrpSpPr>
        <p:grpSpPr>
          <a:xfrm>
            <a:off x="144150" y="239442"/>
            <a:ext cx="1133322" cy="724748"/>
            <a:chOff x="8985779" y="3960837"/>
            <a:chExt cx="2199915" cy="1406823"/>
          </a:xfrm>
        </p:grpSpPr>
        <p:sp>
          <p:nvSpPr>
            <p:cNvPr id="70" name="云形 69"/>
            <p:cNvSpPr/>
            <p:nvPr/>
          </p:nvSpPr>
          <p:spPr>
            <a:xfrm>
              <a:off x="8985779" y="3960837"/>
              <a:ext cx="2199915" cy="1406823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1" name="云形 70"/>
            <p:cNvSpPr/>
            <p:nvPr/>
          </p:nvSpPr>
          <p:spPr>
            <a:xfrm>
              <a:off x="9217452" y="4084959"/>
              <a:ext cx="1756042" cy="1122971"/>
            </a:xfrm>
            <a:prstGeom prst="cloud">
              <a:avLst/>
            </a:prstGeom>
            <a:noFill/>
            <a:ln>
              <a:solidFill>
                <a:srgbClr val="8ACFEA"/>
              </a:solidFill>
              <a:prstDash val="dash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7214C76A-30C6-4D0E-9C94-9F2AC513F34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26171138"/>
              </p:ext>
            </p:extLst>
          </p:nvPr>
        </p:nvGraphicFramePr>
        <p:xfrm>
          <a:off x="335824" y="583187"/>
          <a:ext cx="11520353" cy="4839145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5859418">
                  <a:extLst>
                    <a:ext uri="{9D8B030D-6E8A-4147-A177-3AD203B41FA5}">
                      <a16:colId xmlns:a16="http://schemas.microsoft.com/office/drawing/2014/main" val="975921321"/>
                    </a:ext>
                  </a:extLst>
                </a:gridCol>
                <a:gridCol w="5660935">
                  <a:extLst>
                    <a:ext uri="{9D8B030D-6E8A-4147-A177-3AD203B41FA5}">
                      <a16:colId xmlns:a16="http://schemas.microsoft.com/office/drawing/2014/main" val="2600773351"/>
                    </a:ext>
                  </a:extLst>
                </a:gridCol>
              </a:tblGrid>
              <a:tr h="1442285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a)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Chỉ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hoạt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algn="ctr"/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lợi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cho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sức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khỏe</a:t>
                      </a:r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b) </a:t>
                      </a:r>
                      <a:r>
                        <a:rPr lang="vi-VN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Chỉ</a:t>
                      </a:r>
                      <a:r>
                        <a:rPr lang="vi-VN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vi-VN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đặc</a:t>
                      </a:r>
                      <a:r>
                        <a:rPr lang="vi-VN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vi-VN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vi-VN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vi-VN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vi-VN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cơ </a:t>
                      </a:r>
                      <a:r>
                        <a:rPr lang="vi-VN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vi-VN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khỏe</a:t>
                      </a:r>
                      <a:r>
                        <a:rPr lang="vi-VN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mạnh</a:t>
                      </a:r>
                      <a:endParaRPr lang="vi-VN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vi-VN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29166596"/>
                  </a:ext>
                </a:extLst>
              </a:tr>
              <a:tr h="2390518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endParaRPr lang="en-US" sz="3600" b="1" dirty="0">
                        <a:solidFill>
                          <a:srgbClr val="BF1818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ct val="150000"/>
                        </a:lnSpc>
                      </a:pPr>
                      <a:endParaRPr lang="en-US" sz="3600" b="1" dirty="0">
                        <a:solidFill>
                          <a:srgbClr val="BF1818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ct val="150000"/>
                        </a:lnSpc>
                      </a:pPr>
                      <a:endParaRPr lang="en-US" sz="3600" b="1" dirty="0">
                        <a:solidFill>
                          <a:srgbClr val="BF1818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ct val="150000"/>
                        </a:lnSpc>
                      </a:pPr>
                      <a:endParaRPr lang="en-US" sz="3600" b="1" dirty="0">
                        <a:solidFill>
                          <a:srgbClr val="BF1818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endParaRPr lang="en-US" sz="3600" b="1" dirty="0">
                        <a:solidFill>
                          <a:srgbClr val="5C5E22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79153396"/>
                  </a:ext>
                </a:extLst>
              </a:tr>
            </a:tbl>
          </a:graphicData>
        </a:graphic>
      </p:graphicFrame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BAE5A5F5-CADA-4BF1-8520-EB80FF880A36}"/>
              </a:ext>
            </a:extLst>
          </p:cNvPr>
          <p:cNvSpPr txBox="1"/>
          <p:nvPr/>
        </p:nvSpPr>
        <p:spPr>
          <a:xfrm>
            <a:off x="373856" y="1978958"/>
            <a:ext cx="5857009" cy="33167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vi-VN" sz="3600" b="1" dirty="0" err="1">
                <a:solidFill>
                  <a:srgbClr val="BF18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vi-VN" sz="3600" b="1" dirty="0">
                <a:solidFill>
                  <a:srgbClr val="BF18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dirty="0" err="1">
                <a:solidFill>
                  <a:srgbClr val="BF18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vi-VN" sz="3600" b="1" dirty="0">
                <a:solidFill>
                  <a:srgbClr val="BF18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3600" b="1" dirty="0" err="1">
                <a:solidFill>
                  <a:srgbClr val="BF18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vi-VN" sz="3600" b="1" dirty="0">
                <a:solidFill>
                  <a:srgbClr val="BF18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dirty="0" err="1">
                <a:solidFill>
                  <a:srgbClr val="BF18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vi-VN" sz="3600" b="1" dirty="0">
                <a:solidFill>
                  <a:srgbClr val="BF18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dirty="0" err="1">
                <a:solidFill>
                  <a:srgbClr val="BF18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vi-VN" sz="3600" b="1" dirty="0">
                <a:solidFill>
                  <a:srgbClr val="BF18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đi </a:t>
            </a:r>
            <a:r>
              <a:rPr lang="vi-VN" sz="3600" b="1" dirty="0" err="1">
                <a:solidFill>
                  <a:srgbClr val="BF18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vi-VN" sz="3600" b="1" dirty="0">
                <a:solidFill>
                  <a:srgbClr val="BF18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3600" b="1" dirty="0" err="1">
                <a:solidFill>
                  <a:srgbClr val="BF18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vi-VN" sz="3600" b="1" dirty="0">
                <a:solidFill>
                  <a:srgbClr val="BF18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dirty="0" err="1">
                <a:solidFill>
                  <a:srgbClr val="BF18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nhảy</a:t>
            </a:r>
            <a:r>
              <a:rPr lang="vi-VN" sz="3600" b="1" dirty="0">
                <a:solidFill>
                  <a:srgbClr val="BF18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chơi </a:t>
            </a:r>
            <a:r>
              <a:rPr lang="en-US" sz="3600" b="1" dirty="0" err="1">
                <a:solidFill>
                  <a:srgbClr val="BF18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600" b="1" dirty="0">
                <a:solidFill>
                  <a:srgbClr val="BF18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BF18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thao</a:t>
            </a:r>
            <a:r>
              <a:rPr lang="en-US" sz="3600" b="1" dirty="0">
                <a:solidFill>
                  <a:srgbClr val="BF18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BF18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3600" b="1" dirty="0">
                <a:solidFill>
                  <a:srgbClr val="BF18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BF18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uống</a:t>
            </a:r>
            <a:r>
              <a:rPr lang="en-US" sz="3600" b="1" dirty="0">
                <a:solidFill>
                  <a:srgbClr val="BF18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BF18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600" b="1" dirty="0">
                <a:solidFill>
                  <a:srgbClr val="BF18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BF18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600" b="1" dirty="0">
                <a:solidFill>
                  <a:srgbClr val="BF18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an d</a:t>
            </a:r>
            <a:r>
              <a:rPr lang="vi-VN" sz="3600" b="1" dirty="0">
                <a:solidFill>
                  <a:srgbClr val="BF18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600" b="1" dirty="0" err="1">
                <a:solidFill>
                  <a:srgbClr val="BF18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ỡng</a:t>
            </a:r>
            <a:r>
              <a:rPr lang="en-US" sz="3600" b="1" dirty="0">
                <a:solidFill>
                  <a:srgbClr val="BF18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br>
              <a:rPr lang="en-US" sz="1800" b="1" dirty="0">
                <a:solidFill>
                  <a:srgbClr val="BF18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b="1" dirty="0" err="1">
                <a:solidFill>
                  <a:srgbClr val="BF18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nghỉ</a:t>
            </a:r>
            <a:r>
              <a:rPr lang="en-US" sz="3600" b="1" dirty="0">
                <a:solidFill>
                  <a:srgbClr val="BF18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BF18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mát</a:t>
            </a:r>
            <a:r>
              <a:rPr lang="en-US" sz="3600" b="1" dirty="0">
                <a:solidFill>
                  <a:srgbClr val="BF18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...</a:t>
            </a:r>
          </a:p>
        </p:txBody>
      </p:sp>
      <p:sp>
        <p:nvSpPr>
          <p:cNvPr id="20" name="Hộp Văn bản 19">
            <a:extLst>
              <a:ext uri="{FF2B5EF4-FFF2-40B4-BE49-F238E27FC236}">
                <a16:creationId xmlns:a16="http://schemas.microsoft.com/office/drawing/2014/main" id="{C076D347-AAA8-46AA-9762-6C05F471A8AC}"/>
              </a:ext>
            </a:extLst>
          </p:cNvPr>
          <p:cNvSpPr txBox="1"/>
          <p:nvPr/>
        </p:nvSpPr>
        <p:spPr>
          <a:xfrm>
            <a:off x="6430827" y="1971438"/>
            <a:ext cx="5857009" cy="33167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vi-VN" sz="3600" b="1" dirty="0" err="1">
                <a:solidFill>
                  <a:srgbClr val="5C5E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vạm</a:t>
            </a:r>
            <a:r>
              <a:rPr lang="vi-VN" sz="3600" b="1" dirty="0">
                <a:solidFill>
                  <a:srgbClr val="5C5E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dirty="0" err="1">
                <a:solidFill>
                  <a:srgbClr val="5C5E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vỡ</a:t>
            </a:r>
            <a:r>
              <a:rPr lang="vi-VN" sz="3600" b="1" dirty="0">
                <a:solidFill>
                  <a:srgbClr val="5C5E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3600" b="1" dirty="0" err="1">
                <a:solidFill>
                  <a:srgbClr val="5C5E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cường</a:t>
            </a:r>
            <a:r>
              <a:rPr lang="vi-VN" sz="3600" b="1" dirty="0">
                <a:solidFill>
                  <a:srgbClr val="5C5E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dirty="0" err="1">
                <a:solidFill>
                  <a:srgbClr val="5C5E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tráng</a:t>
            </a:r>
            <a:r>
              <a:rPr lang="vi-VN" sz="3600" b="1" dirty="0">
                <a:solidFill>
                  <a:srgbClr val="5C5E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3600" b="1" dirty="0" err="1">
                <a:solidFill>
                  <a:srgbClr val="5C5E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rắn</a:t>
            </a:r>
            <a:r>
              <a:rPr lang="vi-VN" sz="3600" b="1" dirty="0">
                <a:solidFill>
                  <a:srgbClr val="5C5E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dirty="0" err="1">
                <a:solidFill>
                  <a:srgbClr val="5C5E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rỏi</a:t>
            </a:r>
            <a:r>
              <a:rPr lang="vi-VN" sz="3600" b="1" dirty="0">
                <a:solidFill>
                  <a:srgbClr val="5C5E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3600" b="1" dirty="0" err="1">
                <a:solidFill>
                  <a:srgbClr val="5C5E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vi-VN" sz="3600" b="1" dirty="0">
                <a:solidFill>
                  <a:srgbClr val="5C5E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dirty="0" err="1">
                <a:solidFill>
                  <a:srgbClr val="5C5E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lưỡng</a:t>
            </a:r>
            <a:r>
              <a:rPr lang="vi-VN" sz="3600" b="1" dirty="0">
                <a:solidFill>
                  <a:srgbClr val="5C5E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to </a:t>
            </a:r>
            <a:r>
              <a:rPr lang="vi-VN" sz="3600" b="1" dirty="0" err="1">
                <a:solidFill>
                  <a:srgbClr val="5C5E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khỏe</a:t>
            </a:r>
            <a:r>
              <a:rPr lang="vi-VN" sz="3600" b="1" dirty="0">
                <a:solidFill>
                  <a:srgbClr val="5C5E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3600" b="1" dirty="0" err="1">
                <a:solidFill>
                  <a:srgbClr val="5C5E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nở</a:t>
            </a:r>
            <a:r>
              <a:rPr lang="vi-VN" sz="3600" b="1" dirty="0">
                <a:solidFill>
                  <a:srgbClr val="5C5E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nan</a:t>
            </a:r>
            <a:r>
              <a:rPr lang="en-US" sz="3600" b="1" dirty="0">
                <a:solidFill>
                  <a:srgbClr val="5C5E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g, </a:t>
            </a:r>
            <a:r>
              <a:rPr lang="en-US" sz="3600" b="1" dirty="0" err="1">
                <a:solidFill>
                  <a:srgbClr val="5C5E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rắn</a:t>
            </a:r>
            <a:r>
              <a:rPr lang="en-US" sz="3600" b="1" dirty="0">
                <a:solidFill>
                  <a:srgbClr val="5C5E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5C5E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chắc</a:t>
            </a:r>
            <a:r>
              <a:rPr lang="en-US" sz="3600" b="1" dirty="0">
                <a:solidFill>
                  <a:srgbClr val="5C5E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5C5E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chắc</a:t>
            </a:r>
            <a:r>
              <a:rPr lang="en-US" sz="3600" b="1" dirty="0">
                <a:solidFill>
                  <a:srgbClr val="5C5E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5C5E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nịch</a:t>
            </a:r>
            <a:r>
              <a:rPr lang="en-US" sz="3600" b="1" dirty="0">
                <a:solidFill>
                  <a:srgbClr val="5C5E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5C5E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dẻo</a:t>
            </a:r>
            <a:r>
              <a:rPr lang="en-US" sz="3600" b="1" dirty="0">
                <a:solidFill>
                  <a:srgbClr val="5C5E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5C5E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dai</a:t>
            </a:r>
            <a:r>
              <a:rPr lang="en-US" sz="3600" b="1" dirty="0">
                <a:solidFill>
                  <a:srgbClr val="5C5E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5C5E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3600" b="1" dirty="0">
                <a:solidFill>
                  <a:srgbClr val="5C5E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5C5E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nhẹn</a:t>
            </a:r>
            <a:r>
              <a:rPr lang="en-US" sz="3600" b="1" dirty="0">
                <a:solidFill>
                  <a:srgbClr val="5C5E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...</a:t>
            </a:r>
          </a:p>
        </p:txBody>
      </p:sp>
    </p:spTree>
    <p:extLst>
      <p:ext uri="{BB962C8B-B14F-4D97-AF65-F5344CB8AC3E}">
        <p14:creationId xmlns:p14="http://schemas.microsoft.com/office/powerpoint/2010/main" val="3515389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0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儿童教育PPT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1547</TotalTime>
  <Words>596</Words>
  <Application>Microsoft Office PowerPoint</Application>
  <PresentationFormat>Màn hình rộng</PresentationFormat>
  <Paragraphs>80</Paragraphs>
  <Slides>23</Slides>
  <Notes>5</Notes>
  <HiddenSlides>1</HiddenSlides>
  <MMClips>0</MMClips>
  <ScaleCrop>false</ScaleCrop>
  <HeadingPairs>
    <vt:vector size="6" baseType="variant">
      <vt:variant>
        <vt:lpstr>Phông được Dùng</vt:lpstr>
      </vt:variant>
      <vt:variant>
        <vt:i4>5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23</vt:i4>
      </vt:variant>
    </vt:vector>
  </HeadingPairs>
  <TitlesOfParts>
    <vt:vector size="29" baseType="lpstr">
      <vt:lpstr>Times New Roman</vt:lpstr>
      <vt:lpstr>UTM Azuki</vt:lpstr>
      <vt:lpstr>等线</vt:lpstr>
      <vt:lpstr>Arial</vt:lpstr>
      <vt:lpstr>等线 Light</vt:lpstr>
      <vt:lpstr>Office 主题​​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Manager>S</Manager>
  <Company>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KTUTS</dc:title>
  <dc:subject>K</dc:subject>
  <dc:creator>KTUTS</dc:creator>
  <cp:keywords>Thy Tho</cp:keywords>
  <dc:description>U</dc:description>
  <cp:lastModifiedBy>Hồ Thị Hồng Linh</cp:lastModifiedBy>
  <cp:revision>112</cp:revision>
  <dcterms:created xsi:type="dcterms:W3CDTF">2018-10-13T08:45:51Z</dcterms:created>
  <dcterms:modified xsi:type="dcterms:W3CDTF">2022-01-26T13:40:04Z</dcterms:modified>
  <cp:category>T</cp:category>
  <cp:version>X022</cp:version>
</cp:coreProperties>
</file>